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517" r:id="rId2"/>
    <p:sldId id="3518" r:id="rId3"/>
    <p:sldId id="3519" r:id="rId4"/>
    <p:sldId id="3520" r:id="rId5"/>
    <p:sldId id="3521" r:id="rId6"/>
    <p:sldId id="3522" r:id="rId7"/>
    <p:sldId id="3523" r:id="rId8"/>
    <p:sldId id="3524" r:id="rId9"/>
    <p:sldId id="3525" r:id="rId10"/>
    <p:sldId id="3526" r:id="rId11"/>
    <p:sldId id="3527" r:id="rId12"/>
    <p:sldId id="3470" r:id="rId13"/>
    <p:sldId id="3482" r:id="rId14"/>
    <p:sldId id="3473" r:id="rId15"/>
    <p:sldId id="3477" r:id="rId16"/>
    <p:sldId id="3476" r:id="rId17"/>
    <p:sldId id="3474" r:id="rId18"/>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528B"/>
    <a:srgbClr val="F6A800"/>
    <a:srgbClr val="F6303E"/>
    <a:srgbClr val="AE0917"/>
    <a:srgbClr val="A9E43E"/>
    <a:srgbClr val="005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96B62-5222-43CE-B1C9-A193063D7828}" v="15" dt="2023-08-28T15:52:17.275"/>
    <p1510:client id="{4F9BA104-52D7-47F1-8EBD-4B4E5276E0D6}" v="1122" dt="2023-08-29T09:31:51.961"/>
    <p1510:client id="{826D37E6-08B8-41BE-AD81-6825D7A3D3F6}" v="71" dt="2023-08-25T14:23:20.264"/>
    <p1510:client id="{A2F8D7F5-9B99-4BDD-AA34-A04A6BC7F522}" v="6" dt="2023-08-28T12:19:27.54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023" autoAdjust="0"/>
  </p:normalViewPr>
  <p:slideViewPr>
    <p:cSldViewPr snapToGrid="0">
      <p:cViewPr varScale="1">
        <p:scale>
          <a:sx n="108" d="100"/>
          <a:sy n="108" d="100"/>
        </p:scale>
        <p:origin x="1740"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04357CD2-B17E-A4D4-4C3F-EED8FF5B2A0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 xmlns:a16="http://schemas.microsoft.com/office/drawing/2014/main" id="{E3944042-7FE9-310B-AE90-4FCB189E081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D65B2BE-3CAC-42C7-863E-7DEBB4C03434}" type="datetimeFigureOut">
              <a:rPr lang="fr-FR"/>
              <a:pPr>
                <a:defRPr/>
              </a:pPr>
              <a:t>12/04/2024</a:t>
            </a:fld>
            <a:endParaRPr lang="fr-FR"/>
          </a:p>
        </p:txBody>
      </p:sp>
      <p:sp>
        <p:nvSpPr>
          <p:cNvPr id="4" name="Espace réservé du pied de page 3">
            <a:extLst>
              <a:ext uri="{FF2B5EF4-FFF2-40B4-BE49-F238E27FC236}">
                <a16:creationId xmlns="" xmlns:a16="http://schemas.microsoft.com/office/drawing/2014/main" id="{DB6DB1EF-7FAE-54F8-B792-33FC364CA109}"/>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a:extLst>
              <a:ext uri="{FF2B5EF4-FFF2-40B4-BE49-F238E27FC236}">
                <a16:creationId xmlns="" xmlns:a16="http://schemas.microsoft.com/office/drawing/2014/main" id="{75808ED8-3455-A1B3-0187-FACA91BCEA19}"/>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C05912B-C22E-4719-B2C5-A7A8BC434225}"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9DDE6DCF-35BA-C7AC-D5F9-ECED884CB7AC}"/>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5" name="Rectangle 3">
            <a:extLst>
              <a:ext uri="{FF2B5EF4-FFF2-40B4-BE49-F238E27FC236}">
                <a16:creationId xmlns="" xmlns:a16="http://schemas.microsoft.com/office/drawing/2014/main" id="{2B99D11A-BBEF-BDCC-BE54-B1C31F1BAF86}"/>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076" name="Rectangle 4">
            <a:extLst>
              <a:ext uri="{FF2B5EF4-FFF2-40B4-BE49-F238E27FC236}">
                <a16:creationId xmlns="" xmlns:a16="http://schemas.microsoft.com/office/drawing/2014/main" id="{F48006B8-B69A-C32B-7806-05CE9F9A973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 xmlns:a16="http://schemas.microsoft.com/office/drawing/2014/main" id="{D7278504-08FC-B315-9DB6-EC9BE1C28970}"/>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a:extLst>
              <a:ext uri="{FF2B5EF4-FFF2-40B4-BE49-F238E27FC236}">
                <a16:creationId xmlns="" xmlns:a16="http://schemas.microsoft.com/office/drawing/2014/main" id="{329843F6-B547-D363-B4D6-D2D01F1F255C}"/>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9" name="Rectangle 7">
            <a:extLst>
              <a:ext uri="{FF2B5EF4-FFF2-40B4-BE49-F238E27FC236}">
                <a16:creationId xmlns="" xmlns:a16="http://schemas.microsoft.com/office/drawing/2014/main" id="{E6112EFF-3009-7FFD-9AEA-4920A2E64BA0}"/>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8521F4-8FD3-4B6C-B711-7C742039AC50}" type="slidenum">
              <a:rPr lang="fr-FR" altLang="fr-FR"/>
              <a:pPr>
                <a:defRPr/>
              </a:pPr>
              <a:t>‹N°›</a:t>
            </a:fld>
            <a:endParaRPr lang="fr-FR" altLang="fr-FR"/>
          </a:p>
        </p:txBody>
      </p:sp>
    </p:spTree>
    <p:extLst>
      <p:ext uri="{BB962C8B-B14F-4D97-AF65-F5344CB8AC3E}">
        <p14:creationId xmlns:p14="http://schemas.microsoft.com/office/powerpoint/2010/main" val="3216434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3</a:t>
            </a:fld>
            <a:endParaRPr lang="fr-FR" altLang="fr-FR"/>
          </a:p>
        </p:txBody>
      </p:sp>
    </p:spTree>
    <p:extLst>
      <p:ext uri="{BB962C8B-B14F-4D97-AF65-F5344CB8AC3E}">
        <p14:creationId xmlns:p14="http://schemas.microsoft.com/office/powerpoint/2010/main" val="85684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14</a:t>
            </a:fld>
            <a:endParaRPr lang="fr-FR" altLang="fr-FR"/>
          </a:p>
        </p:txBody>
      </p:sp>
    </p:spTree>
    <p:extLst>
      <p:ext uri="{BB962C8B-B14F-4D97-AF65-F5344CB8AC3E}">
        <p14:creationId xmlns:p14="http://schemas.microsoft.com/office/powerpoint/2010/main" val="390775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0" algn="l">
              <a:buNone/>
            </a:pPr>
            <a:r>
              <a:rPr lang="fr-FR" b="1" u="sng" dirty="0" err="1" smtClean="0"/>
              <a:t>Décarboner</a:t>
            </a:r>
            <a:r>
              <a:rPr lang="fr-FR" b="1" u="sng" dirty="0" smtClean="0"/>
              <a:t> la chaleur est une priorité : elle représente en effet plus de 40 % dans notre consommation finale d’énergie et une bonne part de la facture énergétique. </a:t>
            </a:r>
            <a:br>
              <a:rPr lang="fr-FR" b="1" u="sng" dirty="0" smtClean="0"/>
            </a:br>
            <a:endParaRPr lang="fr-FR" dirty="0" smtClean="0"/>
          </a:p>
          <a:p>
            <a:pPr indent="0">
              <a:buNone/>
            </a:pPr>
            <a:endParaRPr lang="fr-FR" baseline="0" dirty="0" smtClean="0"/>
          </a:p>
          <a:p>
            <a:pPr indent="0">
              <a:buNone/>
            </a:pPr>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15</a:t>
            </a:fld>
            <a:endParaRPr lang="fr-FR" altLang="fr-FR"/>
          </a:p>
        </p:txBody>
      </p:sp>
    </p:spTree>
    <p:extLst>
      <p:ext uri="{BB962C8B-B14F-4D97-AF65-F5344CB8AC3E}">
        <p14:creationId xmlns:p14="http://schemas.microsoft.com/office/powerpoint/2010/main" val="21168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16</a:t>
            </a:fld>
            <a:endParaRPr lang="fr-FR" altLang="fr-FR"/>
          </a:p>
        </p:txBody>
      </p:sp>
    </p:spTree>
    <p:extLst>
      <p:ext uri="{BB962C8B-B14F-4D97-AF65-F5344CB8AC3E}">
        <p14:creationId xmlns:p14="http://schemas.microsoft.com/office/powerpoint/2010/main" val="282153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17</a:t>
            </a:fld>
            <a:endParaRPr lang="fr-FR" altLang="fr-FR"/>
          </a:p>
        </p:txBody>
      </p:sp>
    </p:spTree>
    <p:extLst>
      <p:ext uri="{BB962C8B-B14F-4D97-AF65-F5344CB8AC3E}">
        <p14:creationId xmlns:p14="http://schemas.microsoft.com/office/powerpoint/2010/main" val="280624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b="1" dirty="0" smtClean="0"/>
              <a:t>2030</a:t>
            </a:r>
            <a:r>
              <a:rPr lang="fr-FR" b="1" baseline="0" dirty="0" smtClean="0"/>
              <a:t> = réduction de consommation de 20% et une part </a:t>
            </a:r>
            <a:r>
              <a:rPr lang="fr-FR" b="1" baseline="0" dirty="0" err="1" smtClean="0"/>
              <a:t>EnR</a:t>
            </a:r>
            <a:r>
              <a:rPr lang="fr-FR" b="1" baseline="0" dirty="0" smtClean="0"/>
              <a:t> à 28%</a:t>
            </a:r>
          </a:p>
          <a:p>
            <a:pPr marL="171450" indent="-171450">
              <a:buFont typeface="Arial" panose="020B0604020202020204" pitchFamily="34" charset="0"/>
              <a:buChar char="•"/>
            </a:pPr>
            <a:r>
              <a:rPr lang="fr-FR" b="1" baseline="0" dirty="0" smtClean="0"/>
              <a:t>2050 = réduction de consommation de 55% et une part </a:t>
            </a:r>
            <a:r>
              <a:rPr lang="fr-FR" b="1" baseline="0" dirty="0" err="1" smtClean="0"/>
              <a:t>EnR</a:t>
            </a:r>
            <a:r>
              <a:rPr lang="fr-FR" b="1" baseline="0" dirty="0" smtClean="0"/>
              <a:t> à 100%</a:t>
            </a:r>
            <a:endParaRPr lang="fr-FR" b="1" dirty="0" smtClean="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5</a:t>
            </a:fld>
            <a:endParaRPr lang="fr-FR" altLang="fr-FR"/>
          </a:p>
        </p:txBody>
      </p:sp>
    </p:spTree>
    <p:extLst>
      <p:ext uri="{BB962C8B-B14F-4D97-AF65-F5344CB8AC3E}">
        <p14:creationId xmlns:p14="http://schemas.microsoft.com/office/powerpoint/2010/main" val="25887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Objectif 2050 </a:t>
            </a:r>
            <a:r>
              <a:rPr lang="fr-FR" dirty="0" smtClean="0">
                <a:sym typeface="Wingdings" panose="05000000000000000000" pitchFamily="2" charset="2"/>
              </a:rPr>
              <a:t> 230 Ha supplémentaires par rapport à 2023</a:t>
            </a:r>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6</a:t>
            </a:fld>
            <a:endParaRPr lang="fr-FR" altLang="fr-FR"/>
          </a:p>
        </p:txBody>
      </p:sp>
    </p:spTree>
    <p:extLst>
      <p:ext uri="{BB962C8B-B14F-4D97-AF65-F5344CB8AC3E}">
        <p14:creationId xmlns:p14="http://schemas.microsoft.com/office/powerpoint/2010/main" val="4580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7</a:t>
            </a:fld>
            <a:endParaRPr lang="fr-FR" altLang="fr-FR"/>
          </a:p>
        </p:txBody>
      </p:sp>
    </p:spTree>
    <p:extLst>
      <p:ext uri="{BB962C8B-B14F-4D97-AF65-F5344CB8AC3E}">
        <p14:creationId xmlns:p14="http://schemas.microsoft.com/office/powerpoint/2010/main" val="199636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Times New Roman" pitchFamily="18" charset="0"/>
                <a:ea typeface="+mn-ea"/>
                <a:cs typeface="+mn-cs"/>
              </a:rPr>
              <a:t>15 </a:t>
            </a:r>
            <a:r>
              <a:rPr lang="fr-FR" sz="1200" b="0" i="0" kern="1200" dirty="0" err="1" smtClean="0">
                <a:solidFill>
                  <a:schemeClr val="tx1"/>
                </a:solidFill>
                <a:effectLst/>
                <a:latin typeface="Times New Roman" pitchFamily="18" charset="0"/>
                <a:ea typeface="+mn-ea"/>
                <a:cs typeface="+mn-cs"/>
              </a:rPr>
              <a:t>GWh</a:t>
            </a:r>
            <a:r>
              <a:rPr lang="fr-FR" sz="1200" b="0" i="0" kern="1200" dirty="0" smtClean="0">
                <a:solidFill>
                  <a:schemeClr val="tx1"/>
                </a:solidFill>
                <a:effectLst/>
                <a:latin typeface="Times New Roman" pitchFamily="18" charset="0"/>
                <a:ea typeface="+mn-ea"/>
                <a:cs typeface="+mn-cs"/>
              </a:rPr>
              <a:t> représente entre 20 000 et 60 000 tonnes d’intrants par an. Le tonnage dépend du type de méthanisation (cogénération/injection) et du pouvoir méthanogène des intrants.</a:t>
            </a:r>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8</a:t>
            </a:fld>
            <a:endParaRPr lang="fr-FR" altLang="fr-FR"/>
          </a:p>
        </p:txBody>
      </p:sp>
    </p:spTree>
    <p:extLst>
      <p:ext uri="{BB962C8B-B14F-4D97-AF65-F5344CB8AC3E}">
        <p14:creationId xmlns:p14="http://schemas.microsoft.com/office/powerpoint/2010/main" val="204251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u="sng" dirty="0" smtClean="0"/>
              <a:t>Ressources :  </a:t>
            </a:r>
          </a:p>
          <a:p>
            <a:r>
              <a:rPr lang="fr-FR" sz="1200" i="1" dirty="0" smtClean="0"/>
              <a:t>• Cultures hors cultures </a:t>
            </a:r>
            <a:br>
              <a:rPr lang="fr-FR" sz="1200" i="1" dirty="0" smtClean="0"/>
            </a:br>
            <a:r>
              <a:rPr lang="fr-FR" sz="1200" i="1" dirty="0" smtClean="0"/>
              <a:t>intermédiaires </a:t>
            </a:r>
          </a:p>
          <a:p>
            <a:r>
              <a:rPr lang="fr-FR" sz="1200" i="1" dirty="0" smtClean="0"/>
              <a:t>• Cultures intermédiaires </a:t>
            </a:r>
          </a:p>
          <a:p>
            <a:r>
              <a:rPr lang="fr-FR" sz="1200" i="1" dirty="0" smtClean="0"/>
              <a:t>• Effluents d’élevages </a:t>
            </a:r>
          </a:p>
          <a:p>
            <a:r>
              <a:rPr lang="fr-FR" sz="1200" i="1" dirty="0" smtClean="0"/>
              <a:t>• Déchets collectés sur le </a:t>
            </a:r>
            <a:br>
              <a:rPr lang="fr-FR" sz="1200" i="1" dirty="0" smtClean="0"/>
            </a:br>
            <a:r>
              <a:rPr lang="fr-FR" sz="1200" i="1" dirty="0" smtClean="0"/>
              <a:t>territoire </a:t>
            </a:r>
          </a:p>
          <a:p>
            <a:r>
              <a:rPr lang="fr-FR" sz="1200" i="1" dirty="0" smtClean="0"/>
              <a:t>• Restauration </a:t>
            </a:r>
          </a:p>
          <a:p>
            <a:r>
              <a:rPr lang="fr-FR" sz="1200" i="1" dirty="0" smtClean="0"/>
              <a:t>• Boues d’épuration </a:t>
            </a:r>
          </a:p>
          <a:p>
            <a:r>
              <a:rPr lang="fr-FR" sz="1200" i="1" dirty="0" smtClean="0"/>
              <a:t>• Industries agroalimentaires</a:t>
            </a:r>
          </a:p>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9</a:t>
            </a:fld>
            <a:endParaRPr lang="fr-FR" altLang="fr-FR"/>
          </a:p>
        </p:txBody>
      </p:sp>
    </p:spTree>
    <p:extLst>
      <p:ext uri="{BB962C8B-B14F-4D97-AF65-F5344CB8AC3E}">
        <p14:creationId xmlns:p14="http://schemas.microsoft.com/office/powerpoint/2010/main" val="382419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fontAlgn="base"/>
            <a:r>
              <a:rPr lang="fr-FR" sz="1200" b="0" i="0" kern="1200" dirty="0" smtClean="0">
                <a:solidFill>
                  <a:schemeClr val="tx1"/>
                </a:solidFill>
                <a:effectLst/>
                <a:latin typeface="Times New Roman" pitchFamily="18" charset="0"/>
                <a:ea typeface="+mn-ea"/>
                <a:cs typeface="+mn-cs"/>
              </a:rPr>
              <a:t>Éolienne de 5 GWh =&gt; hauteur rotor = 120 m</a:t>
            </a:r>
          </a:p>
          <a:p>
            <a:pPr rtl="0" fontAlgn="base"/>
            <a:r>
              <a:rPr lang="fr-FR" sz="1200" b="0" i="0" kern="1200" dirty="0" smtClean="0">
                <a:solidFill>
                  <a:schemeClr val="tx1"/>
                </a:solidFill>
                <a:effectLst/>
                <a:latin typeface="Times New Roman" pitchFamily="18" charset="0"/>
                <a:ea typeface="+mn-ea"/>
                <a:cs typeface="+mn-cs"/>
              </a:rPr>
              <a:t>Eolienne de 5 </a:t>
            </a:r>
            <a:r>
              <a:rPr lang="fr-FR" sz="1200" b="0" i="0" kern="1200" dirty="0" err="1" smtClean="0">
                <a:solidFill>
                  <a:schemeClr val="tx1"/>
                </a:solidFill>
                <a:effectLst/>
                <a:latin typeface="Times New Roman" pitchFamily="18" charset="0"/>
                <a:ea typeface="+mn-ea"/>
                <a:cs typeface="+mn-cs"/>
              </a:rPr>
              <a:t>GWh</a:t>
            </a:r>
            <a:r>
              <a:rPr lang="fr-FR" sz="1200" b="0" i="0" kern="1200" dirty="0" smtClean="0">
                <a:solidFill>
                  <a:schemeClr val="tx1"/>
                </a:solidFill>
                <a:effectLst/>
                <a:latin typeface="Times New Roman" pitchFamily="18" charset="0"/>
                <a:ea typeface="+mn-ea"/>
                <a:cs typeface="+mn-cs"/>
              </a:rPr>
              <a:t> =&gt; hauteur pâle = 180 m</a:t>
            </a:r>
          </a:p>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10</a:t>
            </a:fld>
            <a:endParaRPr lang="fr-FR" altLang="fr-FR"/>
          </a:p>
        </p:txBody>
      </p:sp>
    </p:spTree>
    <p:extLst>
      <p:ext uri="{BB962C8B-B14F-4D97-AF65-F5344CB8AC3E}">
        <p14:creationId xmlns:p14="http://schemas.microsoft.com/office/powerpoint/2010/main" val="169368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11</a:t>
            </a:fld>
            <a:endParaRPr lang="fr-FR" altLang="fr-FR"/>
          </a:p>
        </p:txBody>
      </p:sp>
    </p:spTree>
    <p:extLst>
      <p:ext uri="{BB962C8B-B14F-4D97-AF65-F5344CB8AC3E}">
        <p14:creationId xmlns:p14="http://schemas.microsoft.com/office/powerpoint/2010/main" val="347159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a:defRPr/>
            </a:pPr>
            <a:fld id="{608521F4-8FD3-4B6C-B711-7C742039AC50}" type="slidenum">
              <a:rPr lang="fr-FR" altLang="fr-FR" smtClean="0"/>
              <a:pPr>
                <a:defRPr/>
              </a:pPr>
              <a:t>13</a:t>
            </a:fld>
            <a:endParaRPr lang="fr-FR" altLang="fr-FR"/>
          </a:p>
        </p:txBody>
      </p:sp>
    </p:spTree>
    <p:extLst>
      <p:ext uri="{BB962C8B-B14F-4D97-AF65-F5344CB8AC3E}">
        <p14:creationId xmlns:p14="http://schemas.microsoft.com/office/powerpoint/2010/main" val="213940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pic>
        <p:nvPicPr>
          <p:cNvPr id="4" name="Image 3"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4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685800" y="1981200"/>
            <a:ext cx="7772400" cy="4114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8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213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21362"/>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62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685800" y="1981200"/>
            <a:ext cx="7772400" cy="4114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17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pic>
        <p:nvPicPr>
          <p:cNvPr id="4" name="Image 3"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17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 name="Image 4"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8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73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pic>
        <p:nvPicPr>
          <p:cNvPr id="3" name="Image 2"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15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35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pic>
        <p:nvPicPr>
          <p:cNvPr id="5" name="Image 4"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pic>
        <p:nvPicPr>
          <p:cNvPr id="5" name="Image 4" descr="BANDEAU POWER POINT AG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97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2" descr="Modèle power point-bandeaubas">
            <a:extLst>
              <a:ext uri="{FF2B5EF4-FFF2-40B4-BE49-F238E27FC236}">
                <a16:creationId xmlns="" xmlns:a16="http://schemas.microsoft.com/office/drawing/2014/main" id="{C47B0C34-92D2-1087-9010-D8739621480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638925"/>
            <a:ext cx="91440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4" descr="BANDEAU POWER POINT.jpg">
            <a:extLst>
              <a:ext uri="{FF2B5EF4-FFF2-40B4-BE49-F238E27FC236}">
                <a16:creationId xmlns="" xmlns:a16="http://schemas.microsoft.com/office/drawing/2014/main" id="{E401AE52-37A6-4A22-DC03-B66C1404DA9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1">
            <a:extLst>
              <a:ext uri="{FF2B5EF4-FFF2-40B4-BE49-F238E27FC236}">
                <a16:creationId xmlns="" xmlns:a16="http://schemas.microsoft.com/office/drawing/2014/main" id="{A9A6AE3C-FF85-5376-E066-DB35C4EA736D}"/>
              </a:ext>
            </a:extLst>
          </p:cNvPr>
          <p:cNvSpPr txBox="1">
            <a:spLocks noChangeArrowheads="1"/>
          </p:cNvSpPr>
          <p:nvPr userDrawn="1"/>
        </p:nvSpPr>
        <p:spPr bwMode="auto">
          <a:xfrm>
            <a:off x="7404100" y="6653213"/>
            <a:ext cx="1768475" cy="2317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fr-FR" altLang="fr-FR" sz="900">
                <a:solidFill>
                  <a:schemeClr val="bg1"/>
                </a:solidFill>
                <a:latin typeface="Arial" panose="020B0604020202020204" pitchFamily="34" charset="0"/>
                <a:cs typeface="Arial" panose="020B0604020202020204" pitchFamily="34" charset="0"/>
              </a:rPr>
              <a:t>Page </a:t>
            </a:r>
            <a:fld id="{BDC6F84A-4431-42E9-AF59-F008D9520ABD}" type="slidenum">
              <a:rPr lang="fr-FR" altLang="fr-FR" sz="900" smtClean="0">
                <a:solidFill>
                  <a:schemeClr val="bg1"/>
                </a:solidFill>
                <a:latin typeface="Arial" panose="020B0604020202020204" pitchFamily="34" charset="0"/>
                <a:cs typeface="Arial" panose="020B0604020202020204" pitchFamily="34" charset="0"/>
              </a:rPr>
              <a:pPr algn="ctr">
                <a:defRPr/>
              </a:pPr>
              <a:t>‹N°›</a:t>
            </a:fld>
            <a:endParaRPr lang="fr-FR" altLang="fr-FR" sz="1000">
              <a:latin typeface="Arial" panose="020B0604020202020204" pitchFamily="34" charset="0"/>
              <a:cs typeface="Arial" panose="020B0604020202020204" pitchFamily="34" charset="0"/>
            </a:endParaRPr>
          </a:p>
        </p:txBody>
      </p:sp>
      <p:pic>
        <p:nvPicPr>
          <p:cNvPr id="7" name="Image 6" descr="BANDEAU POWER POINT AGGL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geoservices.ign.fr/portail-cartographique-en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rochesuryon.fr/pca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83132904-B3C3-183E-B087-F27C7D63E016}"/>
              </a:ext>
            </a:extLst>
          </p:cNvPr>
          <p:cNvSpPr txBox="1"/>
          <p:nvPr/>
        </p:nvSpPr>
        <p:spPr>
          <a:xfrm>
            <a:off x="323850" y="2625072"/>
            <a:ext cx="8820150" cy="584200"/>
          </a:xfrm>
          <a:prstGeom prst="rect">
            <a:avLst/>
          </a:prstGeom>
          <a:noFill/>
        </p:spPr>
        <p:txBody>
          <a:bodyPr>
            <a:spAutoFit/>
          </a:bodyPr>
          <a:lstStyle/>
          <a:p>
            <a:pPr algn="ctr">
              <a:defRPr/>
            </a:pPr>
            <a:r>
              <a:rPr lang="fr-FR" sz="3200" b="1" dirty="0" smtClean="0">
                <a:solidFill>
                  <a:srgbClr val="FF0000"/>
                </a:solidFill>
                <a:latin typeface="Verlag Black"/>
                <a:ea typeface="+mj-ea"/>
                <a:cs typeface="+mj-cs"/>
              </a:rPr>
              <a:t>Zone </a:t>
            </a:r>
            <a:r>
              <a:rPr lang="fr-FR" sz="3200" b="1" dirty="0">
                <a:solidFill>
                  <a:srgbClr val="FF0000"/>
                </a:solidFill>
                <a:latin typeface="Verlag Black"/>
                <a:ea typeface="+mj-ea"/>
                <a:cs typeface="+mj-cs"/>
              </a:rPr>
              <a:t>d’accélération de production </a:t>
            </a:r>
            <a:r>
              <a:rPr lang="fr-FR" sz="3200" b="1" dirty="0" err="1">
                <a:solidFill>
                  <a:srgbClr val="FF0000"/>
                </a:solidFill>
                <a:latin typeface="Verlag Black"/>
                <a:ea typeface="+mj-ea"/>
                <a:cs typeface="+mj-cs"/>
              </a:rPr>
              <a:t>EnR</a:t>
            </a:r>
            <a:endParaRPr lang="fr-FR" sz="3200" b="1" dirty="0">
              <a:solidFill>
                <a:srgbClr val="FF0000"/>
              </a:solidFill>
              <a:latin typeface="Verlag Black"/>
              <a:ea typeface="+mj-ea"/>
              <a:cs typeface="+mj-cs"/>
            </a:endParaRPr>
          </a:p>
        </p:txBody>
      </p:sp>
    </p:spTree>
    <p:extLst>
      <p:ext uri="{BB962C8B-B14F-4D97-AF65-F5344CB8AC3E}">
        <p14:creationId xmlns:p14="http://schemas.microsoft.com/office/powerpoint/2010/main" val="2408693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a:extLst>
              <a:ext uri="{FF2B5EF4-FFF2-40B4-BE49-F238E27FC236}">
                <a16:creationId xmlns="" xmlns:a16="http://schemas.microsoft.com/office/drawing/2014/main" id="{85E674A8-5C0C-5787-36F8-2D24A27E9CF2}"/>
              </a:ext>
            </a:extLst>
          </p:cNvPr>
          <p:cNvSpPr>
            <a:spLocks noChangeArrowheads="1"/>
          </p:cNvSpPr>
          <p:nvPr/>
        </p:nvSpPr>
        <p:spPr bwMode="auto">
          <a:xfrm>
            <a:off x="0" y="8286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C</a:t>
            </a:r>
            <a:r>
              <a:rPr lang="fr-FR" altLang="fr-FR" b="1" dirty="0" smtClean="0">
                <a:solidFill>
                  <a:srgbClr val="FF0000"/>
                </a:solidFill>
                <a:latin typeface="Verlag Black" pitchFamily="2" charset="0"/>
              </a:rPr>
              <a:t>hiffres </a:t>
            </a:r>
            <a:r>
              <a:rPr lang="fr-FR" altLang="fr-FR" b="1" dirty="0">
                <a:solidFill>
                  <a:srgbClr val="FF0000"/>
                </a:solidFill>
                <a:latin typeface="Verlag Black" pitchFamily="2" charset="0"/>
              </a:rPr>
              <a:t>sur l’éolien</a:t>
            </a:r>
            <a:endParaRPr lang="fr-FR" altLang="fr-FR" dirty="0">
              <a:solidFill>
                <a:srgbClr val="FF0000"/>
              </a:solidFill>
              <a:latin typeface="Verlag Black" pitchFamily="2" charset="0"/>
            </a:endParaRPr>
          </a:p>
        </p:txBody>
      </p:sp>
      <p:graphicFrame>
        <p:nvGraphicFramePr>
          <p:cNvPr id="16" name="Tableau 3">
            <a:extLst>
              <a:ext uri="{FF2B5EF4-FFF2-40B4-BE49-F238E27FC236}">
                <a16:creationId xmlns="" xmlns:a16="http://schemas.microsoft.com/office/drawing/2014/main" id="{9B327E26-D083-D9D3-66E8-CA226168DA56}"/>
              </a:ext>
            </a:extLst>
          </p:cNvPr>
          <p:cNvGraphicFramePr>
            <a:graphicFrameLocks noGrp="1"/>
          </p:cNvGraphicFramePr>
          <p:nvPr>
            <p:extLst/>
          </p:nvPr>
        </p:nvGraphicFramePr>
        <p:xfrm>
          <a:off x="130175" y="2091167"/>
          <a:ext cx="5576398" cy="2958686"/>
        </p:xfrm>
        <a:graphic>
          <a:graphicData uri="http://schemas.openxmlformats.org/drawingml/2006/table">
            <a:tbl>
              <a:tblPr firstRow="1" bandRow="1">
                <a:tableStyleId>{073A0DAA-6AF3-43AB-8588-CEC1D06C72B9}</a:tableStyleId>
              </a:tblPr>
              <a:tblGrid>
                <a:gridCol w="2788199">
                  <a:extLst>
                    <a:ext uri="{9D8B030D-6E8A-4147-A177-3AD203B41FA5}">
                      <a16:colId xmlns="" xmlns:a16="http://schemas.microsoft.com/office/drawing/2014/main" val="3812331113"/>
                    </a:ext>
                  </a:extLst>
                </a:gridCol>
                <a:gridCol w="2788199">
                  <a:extLst>
                    <a:ext uri="{9D8B030D-6E8A-4147-A177-3AD203B41FA5}">
                      <a16:colId xmlns="" xmlns:a16="http://schemas.microsoft.com/office/drawing/2014/main" val="2840353789"/>
                    </a:ext>
                  </a:extLst>
                </a:gridCol>
              </a:tblGrid>
              <a:tr h="742367">
                <a:tc>
                  <a:txBody>
                    <a:bodyPr/>
                    <a:lstStyle/>
                    <a:p>
                      <a:pPr algn="ctr"/>
                      <a:endParaRPr lang="fr-FR" dirty="0"/>
                    </a:p>
                  </a:txBody>
                  <a:tcPr/>
                </a:tc>
                <a:tc>
                  <a:txBody>
                    <a:bodyPr/>
                    <a:lstStyle/>
                    <a:p>
                      <a:pPr algn="ctr"/>
                      <a:r>
                        <a:rPr lang="fr-FR" sz="1400"/>
                        <a:t>Parcs éoliens en fonctionnement</a:t>
                      </a:r>
                    </a:p>
                    <a:p>
                      <a:pPr algn="ctr"/>
                      <a:r>
                        <a:rPr lang="fr-FR" sz="1400"/>
                        <a:t>2021</a:t>
                      </a:r>
                    </a:p>
                  </a:txBody>
                  <a:tcPr/>
                </a:tc>
                <a:extLst>
                  <a:ext uri="{0D108BD9-81ED-4DB2-BD59-A6C34878D82A}">
                    <a16:rowId xmlns="" xmlns:a16="http://schemas.microsoft.com/office/drawing/2014/main" val="2525413215"/>
                  </a:ext>
                </a:extLst>
              </a:tr>
              <a:tr h="587707">
                <a:tc>
                  <a:txBody>
                    <a:bodyPr/>
                    <a:lstStyle/>
                    <a:p>
                      <a:pPr algn="ctr"/>
                      <a:r>
                        <a:rPr lang="fr-FR" sz="1600"/>
                        <a:t>Nombre d’éoliennes installées</a:t>
                      </a:r>
                    </a:p>
                  </a:txBody>
                  <a:tcPr/>
                </a:tc>
                <a:tc>
                  <a:txBody>
                    <a:bodyPr/>
                    <a:lstStyle/>
                    <a:p>
                      <a:pPr algn="ctr"/>
                      <a:r>
                        <a:rPr lang="fr-FR" sz="1600"/>
                        <a:t>0</a:t>
                      </a:r>
                    </a:p>
                  </a:txBody>
                  <a:tcPr anchor="ctr"/>
                </a:tc>
                <a:extLst>
                  <a:ext uri="{0D108BD9-81ED-4DB2-BD59-A6C34878D82A}">
                    <a16:rowId xmlns="" xmlns:a16="http://schemas.microsoft.com/office/drawing/2014/main" val="1326135708"/>
                  </a:ext>
                </a:extLst>
              </a:tr>
              <a:tr h="793450">
                <a:tc>
                  <a:txBody>
                    <a:bodyPr/>
                    <a:lstStyle/>
                    <a:p>
                      <a:pPr algn="ctr"/>
                      <a:r>
                        <a:rPr lang="fr-FR" sz="1600" dirty="0"/>
                        <a:t>Typologie</a:t>
                      </a:r>
                    </a:p>
                  </a:txBody>
                  <a:tcPr anchor="ctr"/>
                </a:tc>
                <a:tc>
                  <a:txBody>
                    <a:bodyPr/>
                    <a:lstStyle/>
                    <a:p>
                      <a:pPr algn="ctr"/>
                      <a:r>
                        <a:rPr lang="fr-FR" sz="1400" dirty="0"/>
                        <a:t>/</a:t>
                      </a:r>
                    </a:p>
                  </a:txBody>
                  <a:tcPr anchor="ctr"/>
                </a:tc>
                <a:extLst>
                  <a:ext uri="{0D108BD9-81ED-4DB2-BD59-A6C34878D82A}">
                    <a16:rowId xmlns="" xmlns:a16="http://schemas.microsoft.com/office/drawing/2014/main" val="1754971447"/>
                  </a:ext>
                </a:extLst>
              </a:tr>
              <a:tr h="835162">
                <a:tc>
                  <a:txBody>
                    <a:bodyPr/>
                    <a:lstStyle/>
                    <a:p>
                      <a:pPr algn="ctr"/>
                      <a:r>
                        <a:rPr lang="fr-FR" sz="1600"/>
                        <a:t>Production annuelle</a:t>
                      </a:r>
                      <a:endParaRPr lang="fr-FR" sz="1600" b="1"/>
                    </a:p>
                  </a:txBody>
                  <a:tcPr anchor="ctr"/>
                </a:tc>
                <a:tc>
                  <a:txBody>
                    <a:bodyPr/>
                    <a:lstStyle/>
                    <a:p>
                      <a:pPr algn="ctr"/>
                      <a:r>
                        <a:rPr lang="fr-FR" sz="1600" dirty="0"/>
                        <a:t>0 GWh</a:t>
                      </a:r>
                      <a:endParaRPr lang="fr-FR" sz="1600" b="1" dirty="0"/>
                    </a:p>
                  </a:txBody>
                  <a:tcPr anchor="ctr"/>
                </a:tc>
                <a:extLst>
                  <a:ext uri="{0D108BD9-81ED-4DB2-BD59-A6C34878D82A}">
                    <a16:rowId xmlns="" xmlns:a16="http://schemas.microsoft.com/office/drawing/2014/main" val="2961365414"/>
                  </a:ext>
                </a:extLst>
              </a:tr>
            </a:tbl>
          </a:graphicData>
        </a:graphic>
      </p:graphicFrame>
      <p:sp>
        <p:nvSpPr>
          <p:cNvPr id="18" name="ZoneTexte 17">
            <a:extLst>
              <a:ext uri="{FF2B5EF4-FFF2-40B4-BE49-F238E27FC236}">
                <a16:creationId xmlns="" xmlns:a16="http://schemas.microsoft.com/office/drawing/2014/main" id="{B4CF916E-0F88-E187-87E0-F374262A174E}"/>
              </a:ext>
            </a:extLst>
          </p:cNvPr>
          <p:cNvSpPr txBox="1"/>
          <p:nvPr/>
        </p:nvSpPr>
        <p:spPr>
          <a:xfrm>
            <a:off x="130175" y="5439812"/>
            <a:ext cx="5579082" cy="261610"/>
          </a:xfrm>
          <a:prstGeom prst="rect">
            <a:avLst/>
          </a:prstGeom>
          <a:noFill/>
        </p:spPr>
        <p:txBody>
          <a:bodyPr wrap="square" rtlCol="0">
            <a:spAutoFit/>
          </a:bodyPr>
          <a:lstStyle/>
          <a:p>
            <a:pPr algn="ctr"/>
            <a:r>
              <a:rPr lang="fr-FR" sz="1100" i="1"/>
              <a:t>Selon l’étude territoriale du potentiel de valorisation des </a:t>
            </a:r>
            <a:r>
              <a:rPr lang="fr-FR" sz="1100" i="1" err="1"/>
              <a:t>EnR&amp;R</a:t>
            </a:r>
            <a:r>
              <a:rPr lang="fr-FR" sz="1100" i="1"/>
              <a:t> de Vendée – septembre 2019</a:t>
            </a:r>
          </a:p>
        </p:txBody>
      </p:sp>
      <p:sp>
        <p:nvSpPr>
          <p:cNvPr id="19" name="ZoneTexte 18">
            <a:extLst>
              <a:ext uri="{FF2B5EF4-FFF2-40B4-BE49-F238E27FC236}">
                <a16:creationId xmlns="" xmlns:a16="http://schemas.microsoft.com/office/drawing/2014/main" id="{D264A957-0EC7-0A05-CE02-6ADA5F986CD3}"/>
              </a:ext>
            </a:extLst>
          </p:cNvPr>
          <p:cNvSpPr txBox="1"/>
          <p:nvPr/>
        </p:nvSpPr>
        <p:spPr>
          <a:xfrm>
            <a:off x="130176" y="5074836"/>
            <a:ext cx="5576398" cy="369332"/>
          </a:xfrm>
          <a:prstGeom prst="rect">
            <a:avLst/>
          </a:prstGeom>
          <a:solidFill>
            <a:schemeClr val="bg2">
              <a:lumMod val="40000"/>
              <a:lumOff val="60000"/>
            </a:schemeClr>
          </a:solidFill>
        </p:spPr>
        <p:txBody>
          <a:bodyPr wrap="square" rtlCol="0">
            <a:spAutoFit/>
          </a:bodyPr>
          <a:lstStyle/>
          <a:p>
            <a:pPr algn="ctr"/>
            <a:r>
              <a:rPr lang="fr-FR" sz="1800" b="1" dirty="0"/>
              <a:t>Potentiel Théorique Production Eolien : 316 GWh</a:t>
            </a:r>
          </a:p>
        </p:txBody>
      </p:sp>
      <p:sp>
        <p:nvSpPr>
          <p:cNvPr id="20" name="ZoneTexte 19">
            <a:extLst>
              <a:ext uri="{FF2B5EF4-FFF2-40B4-BE49-F238E27FC236}">
                <a16:creationId xmlns="" xmlns:a16="http://schemas.microsoft.com/office/drawing/2014/main" id="{66BE8941-4AE4-B267-265E-446B1B4A391F}"/>
              </a:ext>
            </a:extLst>
          </p:cNvPr>
          <p:cNvSpPr txBox="1"/>
          <p:nvPr/>
        </p:nvSpPr>
        <p:spPr>
          <a:xfrm>
            <a:off x="6238830" y="4863503"/>
            <a:ext cx="2709396" cy="646331"/>
          </a:xfrm>
          <a:prstGeom prst="rect">
            <a:avLst/>
          </a:prstGeom>
          <a:noFill/>
        </p:spPr>
        <p:txBody>
          <a:bodyPr wrap="none" rtlCol="0">
            <a:spAutoFit/>
          </a:bodyPr>
          <a:lstStyle/>
          <a:p>
            <a:pPr algn="ctr"/>
            <a:r>
              <a:rPr lang="fr-FR" sz="1200" i="1" dirty="0"/>
              <a:t>Sur la base d’une production moyenne</a:t>
            </a:r>
            <a:br>
              <a:rPr lang="fr-FR" sz="1200" i="1" dirty="0"/>
            </a:br>
            <a:r>
              <a:rPr lang="fr-FR" sz="1200" i="1" dirty="0"/>
              <a:t>par éolienne de 5 GWh (sur 8760 h/an et</a:t>
            </a:r>
          </a:p>
          <a:p>
            <a:pPr algn="ctr"/>
            <a:r>
              <a:rPr lang="fr-FR" sz="1200" i="1" dirty="0"/>
              <a:t>avec un facteur de charge de 23%)</a:t>
            </a:r>
          </a:p>
        </p:txBody>
      </p:sp>
      <p:graphicFrame>
        <p:nvGraphicFramePr>
          <p:cNvPr id="23" name="Tableau 22"/>
          <p:cNvGraphicFramePr>
            <a:graphicFrameLocks noGrp="1"/>
          </p:cNvGraphicFramePr>
          <p:nvPr>
            <p:extLst/>
          </p:nvPr>
        </p:nvGraphicFramePr>
        <p:xfrm>
          <a:off x="5796366" y="2948501"/>
          <a:ext cx="3186095" cy="1823562"/>
        </p:xfrm>
        <a:graphic>
          <a:graphicData uri="http://schemas.openxmlformats.org/drawingml/2006/table">
            <a:tbl>
              <a:tblPr firstRow="1" bandRow="1">
                <a:tableStyleId>{073A0DAA-6AF3-43AB-8588-CEC1D06C72B9}</a:tableStyleId>
              </a:tblPr>
              <a:tblGrid>
                <a:gridCol w="1441342"/>
                <a:gridCol w="860156"/>
                <a:gridCol w="884597"/>
              </a:tblGrid>
              <a:tr h="354917">
                <a:tc>
                  <a:txBody>
                    <a:bodyPr/>
                    <a:lstStyle/>
                    <a:p>
                      <a:pPr algn="ctr"/>
                      <a:endParaRPr lang="fr-FR" dirty="0"/>
                    </a:p>
                  </a:txBody>
                  <a:tcPr anchor="ctr">
                    <a:solidFill>
                      <a:schemeClr val="accent6">
                        <a:lumMod val="75000"/>
                      </a:schemeClr>
                    </a:solidFill>
                  </a:tcPr>
                </a:tc>
                <a:tc>
                  <a:txBody>
                    <a:bodyPr/>
                    <a:lstStyle/>
                    <a:p>
                      <a:pPr algn="ctr"/>
                      <a:r>
                        <a:rPr lang="fr-FR" dirty="0" smtClean="0"/>
                        <a:t>2030</a:t>
                      </a:r>
                      <a:endParaRPr lang="fr-FR" dirty="0"/>
                    </a:p>
                  </a:txBody>
                  <a:tcPr anchor="ctr">
                    <a:solidFill>
                      <a:schemeClr val="accent6">
                        <a:lumMod val="75000"/>
                      </a:schemeClr>
                    </a:solidFill>
                  </a:tcPr>
                </a:tc>
                <a:tc>
                  <a:txBody>
                    <a:bodyPr/>
                    <a:lstStyle/>
                    <a:p>
                      <a:pPr algn="ctr"/>
                      <a:r>
                        <a:rPr lang="fr-FR" dirty="0" smtClean="0"/>
                        <a:t>2050</a:t>
                      </a:r>
                      <a:endParaRPr lang="fr-FR" dirty="0"/>
                    </a:p>
                  </a:txBody>
                  <a:tcPr anchor="ctr">
                    <a:solidFill>
                      <a:schemeClr val="accent6">
                        <a:lumMod val="75000"/>
                      </a:schemeClr>
                    </a:solidFill>
                  </a:tcPr>
                </a:tc>
              </a:tr>
              <a:tr h="592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Production annuelle globale</a:t>
                      </a:r>
                      <a:endParaRPr lang="fr-FR" sz="1400" b="1" dirty="0" smtClean="0"/>
                    </a:p>
                  </a:txBody>
                  <a:tcPr anchor="ctr">
                    <a:solidFill>
                      <a:schemeClr val="accent6">
                        <a:lumMod val="20000"/>
                        <a:lumOff val="80000"/>
                      </a:schemeClr>
                    </a:solidFill>
                  </a:tcPr>
                </a:tc>
                <a:tc>
                  <a:txBody>
                    <a:bodyPr/>
                    <a:lstStyle/>
                    <a:p>
                      <a:pPr algn="ctr"/>
                      <a:r>
                        <a:rPr lang="fr-FR" sz="1800" dirty="0" smtClean="0"/>
                        <a:t>13 </a:t>
                      </a:r>
                    </a:p>
                    <a:p>
                      <a:pPr algn="ctr"/>
                      <a:r>
                        <a:rPr lang="fr-FR" sz="1800" dirty="0" smtClean="0"/>
                        <a:t>GWh</a:t>
                      </a:r>
                      <a:endParaRPr lang="fr-FR" sz="1800" dirty="0"/>
                    </a:p>
                  </a:txBody>
                  <a:tcPr anchor="ctr">
                    <a:solidFill>
                      <a:schemeClr val="accent6">
                        <a:lumMod val="20000"/>
                        <a:lumOff val="80000"/>
                      </a:schemeClr>
                    </a:solidFill>
                  </a:tcPr>
                </a:tc>
                <a:tc>
                  <a:txBody>
                    <a:bodyPr/>
                    <a:lstStyle/>
                    <a:p>
                      <a:pPr algn="ctr"/>
                      <a:r>
                        <a:rPr lang="fr-FR" sz="1800" dirty="0" smtClean="0"/>
                        <a:t>32</a:t>
                      </a:r>
                    </a:p>
                    <a:p>
                      <a:pPr algn="ctr"/>
                      <a:r>
                        <a:rPr lang="fr-FR" sz="1800" dirty="0" smtClean="0"/>
                        <a:t>GWh</a:t>
                      </a:r>
                      <a:endParaRPr lang="fr-FR" sz="1800" dirty="0"/>
                    </a:p>
                  </a:txBody>
                  <a:tcPr anchor="ctr">
                    <a:solidFill>
                      <a:schemeClr val="accent6">
                        <a:lumMod val="20000"/>
                        <a:lumOff val="80000"/>
                      </a:schemeClr>
                    </a:solidFill>
                  </a:tcPr>
                </a:tc>
              </a:tr>
              <a:tr h="817722">
                <a:tc>
                  <a:txBody>
                    <a:bodyPr/>
                    <a:lstStyle/>
                    <a:p>
                      <a:pPr algn="ctr"/>
                      <a:r>
                        <a:rPr lang="fr-FR" sz="1400" baseline="0" dirty="0" smtClean="0"/>
                        <a:t>Eoliennes supplémentaires*</a:t>
                      </a:r>
                      <a:endParaRPr lang="fr-FR" sz="1400" dirty="0"/>
                    </a:p>
                  </a:txBody>
                  <a:tcPr anchor="ctr">
                    <a:solidFill>
                      <a:schemeClr val="accent6">
                        <a:lumMod val="20000"/>
                        <a:lumOff val="80000"/>
                      </a:schemeClr>
                    </a:solidFill>
                  </a:tcPr>
                </a:tc>
                <a:tc>
                  <a:txBody>
                    <a:bodyPr/>
                    <a:lstStyle/>
                    <a:p>
                      <a:pPr algn="ctr"/>
                      <a:r>
                        <a:rPr lang="fr-FR" sz="1800" dirty="0" smtClean="0"/>
                        <a:t>3</a:t>
                      </a:r>
                    </a:p>
                  </a:txBody>
                  <a:tcPr anchor="ctr">
                    <a:solidFill>
                      <a:schemeClr val="accent6">
                        <a:lumMod val="20000"/>
                        <a:lumOff val="80000"/>
                      </a:schemeClr>
                    </a:solidFill>
                  </a:tcPr>
                </a:tc>
                <a:tc>
                  <a:txBody>
                    <a:bodyPr/>
                    <a:lstStyle/>
                    <a:p>
                      <a:pPr algn="ctr"/>
                      <a:r>
                        <a:rPr lang="fr-FR" sz="1800" dirty="0" smtClean="0"/>
                        <a:t>6</a:t>
                      </a:r>
                    </a:p>
                  </a:txBody>
                  <a:tcPr anchor="ctr">
                    <a:solidFill>
                      <a:schemeClr val="accent6">
                        <a:lumMod val="20000"/>
                        <a:lumOff val="80000"/>
                      </a:schemeClr>
                    </a:solidFill>
                  </a:tcPr>
                </a:tc>
              </a:tr>
            </a:tbl>
          </a:graphicData>
        </a:graphic>
      </p:graphicFrame>
      <p:sp>
        <p:nvSpPr>
          <p:cNvPr id="24" name="ZoneTexte 23"/>
          <p:cNvSpPr txBox="1"/>
          <p:nvPr/>
        </p:nvSpPr>
        <p:spPr>
          <a:xfrm>
            <a:off x="6188630" y="2543797"/>
            <a:ext cx="2401565" cy="369332"/>
          </a:xfrm>
          <a:prstGeom prst="rect">
            <a:avLst/>
          </a:prstGeom>
          <a:noFill/>
          <a:ln>
            <a:solidFill>
              <a:schemeClr val="tx1"/>
            </a:solidFill>
          </a:ln>
        </p:spPr>
        <p:txBody>
          <a:bodyPr wrap="square" rtlCol="0">
            <a:spAutoFit/>
          </a:bodyPr>
          <a:lstStyle/>
          <a:p>
            <a:pPr algn="ctr"/>
            <a:r>
              <a:rPr lang="fr-FR" sz="1800" b="1" dirty="0" smtClean="0"/>
              <a:t>Objectifs PCAET</a:t>
            </a:r>
            <a:endParaRPr lang="fr-FR" sz="1800" b="1" dirty="0"/>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5" y="835382"/>
            <a:ext cx="472440" cy="472440"/>
          </a:xfrm>
          <a:prstGeom prst="rect">
            <a:avLst/>
          </a:prstGeom>
        </p:spPr>
      </p:pic>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0021" y="850270"/>
            <a:ext cx="472440" cy="472440"/>
          </a:xfrm>
          <a:prstGeom prst="rect">
            <a:avLst/>
          </a:prstGeom>
        </p:spPr>
      </p:pic>
      <p:sp>
        <p:nvSpPr>
          <p:cNvPr id="2" name="ZoneTexte 1"/>
          <p:cNvSpPr txBox="1"/>
          <p:nvPr/>
        </p:nvSpPr>
        <p:spPr>
          <a:xfrm>
            <a:off x="532660" y="6162722"/>
            <a:ext cx="8078679" cy="261610"/>
          </a:xfrm>
          <a:prstGeom prst="rect">
            <a:avLst/>
          </a:prstGeom>
          <a:noFill/>
        </p:spPr>
        <p:txBody>
          <a:bodyPr wrap="square" rtlCol="0">
            <a:spAutoFit/>
          </a:bodyPr>
          <a:lstStyle/>
          <a:p>
            <a:pPr algn="ctr"/>
            <a:r>
              <a:rPr lang="fr-FR" sz="1100" i="1" dirty="0" smtClean="0"/>
              <a:t>*Eolienne = 120 mètres de hauteur (au niveau du rotor).</a:t>
            </a:r>
            <a:endParaRPr lang="fr-FR" sz="1100" i="1" dirty="0"/>
          </a:p>
        </p:txBody>
      </p:sp>
      <p:grpSp>
        <p:nvGrpSpPr>
          <p:cNvPr id="3" name="Groupe 2"/>
          <p:cNvGrpSpPr/>
          <p:nvPr/>
        </p:nvGrpSpPr>
        <p:grpSpPr>
          <a:xfrm>
            <a:off x="7741402" y="3864839"/>
            <a:ext cx="697425" cy="307777"/>
            <a:chOff x="7741402" y="3864839"/>
            <a:chExt cx="697425" cy="307777"/>
          </a:xfrm>
        </p:grpSpPr>
        <p:sp>
          <p:nvSpPr>
            <p:cNvPr id="12" name="Flèche courbée vers le haut 11"/>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3" name="ZoneTexte 12"/>
            <p:cNvSpPr txBox="1"/>
            <p:nvPr/>
          </p:nvSpPr>
          <p:spPr>
            <a:xfrm>
              <a:off x="7809385" y="3864839"/>
              <a:ext cx="629441" cy="307777"/>
            </a:xfrm>
            <a:prstGeom prst="rect">
              <a:avLst/>
            </a:prstGeom>
            <a:noFill/>
          </p:spPr>
          <p:txBody>
            <a:bodyPr wrap="square" rtlCol="0">
              <a:spAutoFit/>
            </a:bodyPr>
            <a:lstStyle/>
            <a:p>
              <a:r>
                <a:rPr lang="fr-FR" sz="1400" dirty="0" smtClean="0"/>
                <a:t>+ 19</a:t>
              </a:r>
              <a:endParaRPr lang="fr-FR" sz="1400" dirty="0"/>
            </a:p>
          </p:txBody>
        </p:sp>
      </p:grpSp>
      <p:grpSp>
        <p:nvGrpSpPr>
          <p:cNvPr id="17" name="Groupe 16"/>
          <p:cNvGrpSpPr/>
          <p:nvPr/>
        </p:nvGrpSpPr>
        <p:grpSpPr>
          <a:xfrm>
            <a:off x="7741401" y="4524949"/>
            <a:ext cx="747511" cy="338554"/>
            <a:chOff x="7741402" y="3843866"/>
            <a:chExt cx="747511" cy="338554"/>
          </a:xfrm>
        </p:grpSpPr>
        <p:sp>
          <p:nvSpPr>
            <p:cNvPr id="21" name="Flèche courbée vers le haut 20"/>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2" name="ZoneTexte 21"/>
            <p:cNvSpPr txBox="1"/>
            <p:nvPr/>
          </p:nvSpPr>
          <p:spPr>
            <a:xfrm>
              <a:off x="7859472" y="3843866"/>
              <a:ext cx="629441" cy="338554"/>
            </a:xfrm>
            <a:prstGeom prst="rect">
              <a:avLst/>
            </a:prstGeom>
            <a:noFill/>
          </p:spPr>
          <p:txBody>
            <a:bodyPr wrap="square" rtlCol="0">
              <a:spAutoFit/>
            </a:bodyPr>
            <a:lstStyle/>
            <a:p>
              <a:r>
                <a:rPr lang="fr-FR" sz="1600" dirty="0" smtClean="0"/>
                <a:t>+ 3</a:t>
              </a:r>
              <a:endParaRPr lang="fr-FR" sz="1600" dirty="0"/>
            </a:p>
          </p:txBody>
        </p:sp>
      </p:grpSp>
    </p:spTree>
    <p:extLst>
      <p:ext uri="{BB962C8B-B14F-4D97-AF65-F5344CB8AC3E}">
        <p14:creationId xmlns:p14="http://schemas.microsoft.com/office/powerpoint/2010/main" val="1849023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5" y="828739"/>
            <a:ext cx="472440" cy="472440"/>
          </a:xfrm>
          <a:prstGeom prst="rect">
            <a:avLst/>
          </a:prstGeom>
        </p:spPr>
      </p:pic>
      <p:sp>
        <p:nvSpPr>
          <p:cNvPr id="19" name="Rectangle 6">
            <a:extLst>
              <a:ext uri="{FF2B5EF4-FFF2-40B4-BE49-F238E27FC236}">
                <a16:creationId xmlns="" xmlns:a16="http://schemas.microsoft.com/office/drawing/2014/main" id="{85E674A8-5C0C-5787-36F8-2D24A27E9CF2}"/>
              </a:ext>
            </a:extLst>
          </p:cNvPr>
          <p:cNvSpPr>
            <a:spLocks noChangeArrowheads="1"/>
          </p:cNvSpPr>
          <p:nvPr/>
        </p:nvSpPr>
        <p:spPr bwMode="auto">
          <a:xfrm>
            <a:off x="0" y="759221"/>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Focus sur l’éolien</a:t>
            </a:r>
            <a:endParaRPr lang="fr-FR" altLang="fr-FR" dirty="0">
              <a:solidFill>
                <a:srgbClr val="FF0000"/>
              </a:solidFill>
              <a:latin typeface="Verlag Black" pitchFamily="2" charset="0"/>
            </a:endParaRPr>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0021" y="828739"/>
            <a:ext cx="472440" cy="472440"/>
          </a:xfrm>
          <a:prstGeom prst="rect">
            <a:avLst/>
          </a:prstGeom>
        </p:spPr>
      </p:pic>
      <p:sp>
        <p:nvSpPr>
          <p:cNvPr id="4" name="ZoneTexte 3"/>
          <p:cNvSpPr txBox="1"/>
          <p:nvPr/>
        </p:nvSpPr>
        <p:spPr>
          <a:xfrm>
            <a:off x="2320555" y="6255108"/>
            <a:ext cx="4502890" cy="584775"/>
          </a:xfrm>
          <a:prstGeom prst="rect">
            <a:avLst/>
          </a:prstGeom>
          <a:noFill/>
        </p:spPr>
        <p:txBody>
          <a:bodyPr wrap="square" rtlCol="0">
            <a:spAutoFit/>
          </a:bodyPr>
          <a:lstStyle/>
          <a:p>
            <a:pPr algn="ctr"/>
            <a:r>
              <a:rPr lang="fr-FR" sz="1600" dirty="0">
                <a:hlinkClick r:id="rId4"/>
              </a:rPr>
              <a:t>https://</a:t>
            </a:r>
            <a:r>
              <a:rPr lang="fr-FR" sz="1600" dirty="0" smtClean="0">
                <a:hlinkClick r:id="rId4"/>
              </a:rPr>
              <a:t>geoservices.ign.fr/portail-cartographique-enr</a:t>
            </a:r>
            <a:endParaRPr lang="fr-FR" sz="1600" dirty="0" smtClean="0"/>
          </a:p>
          <a:p>
            <a:pPr algn="ctr"/>
            <a:endParaRPr lang="fr-FR" sz="1600" dirty="0"/>
          </a:p>
        </p:txBody>
      </p:sp>
      <p:pic>
        <p:nvPicPr>
          <p:cNvPr id="12" name="Image 11" descr="Une image contenant texte, carte, atlas&#10;&#10;Description générée automatiquement">
            <a:extLst>
              <a:ext uri="{FF2B5EF4-FFF2-40B4-BE49-F238E27FC236}">
                <a16:creationId xmlns:a16="http://schemas.microsoft.com/office/drawing/2014/main" xmlns="" id="{6E9F5582-D90C-9AF9-1F54-7F877FD41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376" y="1281345"/>
            <a:ext cx="7121247" cy="5035840"/>
          </a:xfrm>
          <a:prstGeom prst="rect">
            <a:avLst/>
          </a:prstGeom>
        </p:spPr>
      </p:pic>
      <p:sp>
        <p:nvSpPr>
          <p:cNvPr id="2" name="Organigramme : Connecteur 1"/>
          <p:cNvSpPr/>
          <p:nvPr/>
        </p:nvSpPr>
        <p:spPr bwMode="auto">
          <a:xfrm>
            <a:off x="5602977" y="5038308"/>
            <a:ext cx="102005" cy="116576"/>
          </a:xfrm>
          <a:prstGeom prst="flowChartConnecto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7" name="Organigramme : Connecteur 16"/>
          <p:cNvSpPr/>
          <p:nvPr/>
        </p:nvSpPr>
        <p:spPr bwMode="auto">
          <a:xfrm>
            <a:off x="5678408" y="5038308"/>
            <a:ext cx="102005" cy="116576"/>
          </a:xfrm>
          <a:prstGeom prst="flowChartConnecto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93185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83132904-B3C3-183E-B087-F27C7D63E016}"/>
              </a:ext>
            </a:extLst>
          </p:cNvPr>
          <p:cNvSpPr txBox="1"/>
          <p:nvPr/>
        </p:nvSpPr>
        <p:spPr>
          <a:xfrm>
            <a:off x="179388" y="2924175"/>
            <a:ext cx="8820150" cy="923330"/>
          </a:xfrm>
          <a:prstGeom prst="rect">
            <a:avLst/>
          </a:prstGeom>
          <a:noFill/>
        </p:spPr>
        <p:txBody>
          <a:bodyPr>
            <a:spAutoFit/>
          </a:bodyPr>
          <a:lstStyle/>
          <a:p>
            <a:pPr algn="ctr">
              <a:defRPr/>
            </a:pPr>
            <a:r>
              <a:rPr lang="fr-FR" sz="5400" b="1" dirty="0" smtClean="0">
                <a:solidFill>
                  <a:srgbClr val="FF0000"/>
                </a:solidFill>
                <a:latin typeface="Verlag Black"/>
                <a:ea typeface="+mj-ea"/>
                <a:cs typeface="+mj-cs"/>
              </a:rPr>
              <a:t>Aubigny – Les </a:t>
            </a:r>
            <a:r>
              <a:rPr lang="fr-FR" sz="5400" b="1" dirty="0" err="1" smtClean="0">
                <a:solidFill>
                  <a:srgbClr val="FF0000"/>
                </a:solidFill>
                <a:latin typeface="Verlag Black"/>
                <a:ea typeface="+mj-ea"/>
                <a:cs typeface="+mj-cs"/>
              </a:rPr>
              <a:t>Clouzeaux</a:t>
            </a:r>
            <a:endParaRPr lang="fr-FR" sz="4400" b="1" dirty="0">
              <a:solidFill>
                <a:srgbClr val="FF0000"/>
              </a:solidFill>
              <a:latin typeface="Verlag Black"/>
              <a:ea typeface="+mj-ea"/>
              <a:cs typeface="+mj-cs"/>
            </a:endParaRPr>
          </a:p>
        </p:txBody>
      </p:sp>
    </p:spTree>
    <p:extLst>
      <p:ext uri="{BB962C8B-B14F-4D97-AF65-F5344CB8AC3E}">
        <p14:creationId xmlns:p14="http://schemas.microsoft.com/office/powerpoint/2010/main" val="315131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73427624"/>
              </p:ext>
            </p:extLst>
          </p:nvPr>
        </p:nvGraphicFramePr>
        <p:xfrm>
          <a:off x="3422210" y="1896726"/>
          <a:ext cx="5721790" cy="4699383"/>
        </p:xfrm>
        <a:graphic>
          <a:graphicData uri="http://schemas.openxmlformats.org/drawingml/2006/table">
            <a:tbl>
              <a:tblPr firstRow="1" bandRow="1">
                <a:tableStyleId>{00A15C55-8517-42AA-B614-E9B94910E393}</a:tableStyleId>
              </a:tblPr>
              <a:tblGrid>
                <a:gridCol w="1388179"/>
                <a:gridCol w="1489672"/>
                <a:gridCol w="1402597"/>
                <a:gridCol w="1441342"/>
              </a:tblGrid>
              <a:tr h="941336">
                <a:tc>
                  <a:txBody>
                    <a:bodyPr/>
                    <a:lstStyle/>
                    <a:p>
                      <a:pPr algn="ctr"/>
                      <a:r>
                        <a:rPr lang="fr-FR" sz="1800" dirty="0" smtClean="0"/>
                        <a:t>Type</a:t>
                      </a:r>
                      <a:r>
                        <a:rPr lang="fr-FR" sz="1800" baseline="0" dirty="0" smtClean="0"/>
                        <a:t> d’énergie</a:t>
                      </a:r>
                      <a:endParaRPr lang="fr-FR" sz="1800" dirty="0"/>
                    </a:p>
                  </a:txBody>
                  <a:tcPr marL="62350" marR="62350" marT="31176" marB="31176" anchor="ctr"/>
                </a:tc>
                <a:tc>
                  <a:txBody>
                    <a:bodyPr/>
                    <a:lstStyle/>
                    <a:p>
                      <a:pPr algn="ctr"/>
                      <a:r>
                        <a:rPr lang="fr-FR" sz="1800" dirty="0" smtClean="0"/>
                        <a:t>Nombre d’installation</a:t>
                      </a:r>
                      <a:endParaRPr lang="fr-FR" sz="1800" dirty="0"/>
                    </a:p>
                  </a:txBody>
                  <a:tcPr marL="62350" marR="62350" marT="31176" marB="31176" anchor="ctr"/>
                </a:tc>
                <a:tc>
                  <a:txBody>
                    <a:bodyPr/>
                    <a:lstStyle/>
                    <a:p>
                      <a:pPr algn="ctr"/>
                      <a:r>
                        <a:rPr lang="fr-FR" sz="1800" dirty="0" smtClean="0"/>
                        <a:t>En projet</a:t>
                      </a:r>
                      <a:endParaRPr lang="fr-FR" sz="1800" dirty="0"/>
                    </a:p>
                  </a:txBody>
                  <a:tcPr marL="62350" marR="62350" marT="31176" marB="31176" anchor="ctr"/>
                </a:tc>
                <a:tc>
                  <a:txBody>
                    <a:bodyPr/>
                    <a:lstStyle/>
                    <a:p>
                      <a:pPr algn="ctr"/>
                      <a:r>
                        <a:rPr lang="fr-FR" sz="1800" dirty="0" smtClean="0"/>
                        <a:t>Potentiel (GWh)</a:t>
                      </a:r>
                      <a:endParaRPr lang="fr-FR" sz="1800" dirty="0"/>
                    </a:p>
                  </a:txBody>
                  <a:tcPr marL="62350" marR="62350" marT="31176" marB="31176" anchor="ctr"/>
                </a:tc>
              </a:tr>
              <a:tr h="1383121">
                <a:tc>
                  <a:txBody>
                    <a:bodyPr/>
                    <a:lstStyle/>
                    <a:p>
                      <a:pPr algn="ctr"/>
                      <a:r>
                        <a:rPr lang="fr-FR" sz="1500" dirty="0" smtClean="0"/>
                        <a:t>Solaire photovoltaïque </a:t>
                      </a:r>
                      <a:r>
                        <a:rPr lang="fr-FR" sz="1050" dirty="0" smtClean="0"/>
                        <a:t>(emprise</a:t>
                      </a:r>
                      <a:r>
                        <a:rPr lang="fr-FR" sz="1050" baseline="0" dirty="0" smtClean="0"/>
                        <a:t> au sol du bâti)</a:t>
                      </a:r>
                      <a:endParaRPr lang="fr-FR" sz="1050" dirty="0"/>
                    </a:p>
                  </a:txBody>
                  <a:tcPr marL="62350" marR="62350" marT="31176" marB="31176" anchor="ctr"/>
                </a:tc>
                <a:tc>
                  <a:txBody>
                    <a:bodyPr/>
                    <a:lstStyle/>
                    <a:p>
                      <a:pPr algn="ctr"/>
                      <a:r>
                        <a:rPr lang="fr-FR" sz="1500" dirty="0" smtClean="0"/>
                        <a:t>188</a:t>
                      </a:r>
                      <a:endParaRPr lang="fr-FR" sz="1300" dirty="0" smtClean="0"/>
                    </a:p>
                    <a:p>
                      <a:pPr algn="ctr"/>
                      <a:r>
                        <a:rPr lang="fr-FR" sz="1300" dirty="0" smtClean="0"/>
                        <a:t>sites</a:t>
                      </a:r>
                    </a:p>
                    <a:p>
                      <a:pPr algn="ctr"/>
                      <a:r>
                        <a:rPr lang="fr-FR" sz="1300" dirty="0" smtClean="0"/>
                        <a:t>(</a:t>
                      </a:r>
                      <a:r>
                        <a:rPr lang="fr-FR" sz="1300" smtClean="0"/>
                        <a:t>2 264 MWh</a:t>
                      </a:r>
                      <a:r>
                        <a:rPr lang="fr-FR" sz="1300" dirty="0" smtClean="0"/>
                        <a:t>)</a:t>
                      </a:r>
                      <a:endParaRPr lang="fr-FR" sz="1300" dirty="0"/>
                    </a:p>
                  </a:txBody>
                  <a:tcPr marL="62350" marR="62350" marT="31176" marB="311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projets photovoltaïques (PV)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smtClean="0">
                        <a:ln>
                          <a:noFill/>
                        </a:ln>
                        <a:solidFill>
                          <a:srgbClr val="000000"/>
                        </a:solidFill>
                        <a:effectLst/>
                        <a:uLnTx/>
                        <a:uFillTx/>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3 </a:t>
                      </a:r>
                      <a:r>
                        <a:rPr kumimoji="0" lang="fr-FR" sz="1100" b="0" i="0" u="none" strike="noStrike" kern="1200" cap="none" spc="0" normalizeH="0" baseline="0" noProof="0" dirty="0" err="1" smtClean="0">
                          <a:ln>
                            <a:noFill/>
                          </a:ln>
                          <a:solidFill>
                            <a:srgbClr val="000000"/>
                          </a:solidFill>
                          <a:effectLst/>
                          <a:uLnTx/>
                          <a:uFillTx/>
                          <a:latin typeface="+mn-lt"/>
                          <a:ea typeface="+mn-ea"/>
                          <a:cs typeface="+mn-cs"/>
                        </a:rPr>
                        <a:t>ombrières</a:t>
                      </a:r>
                      <a:r>
                        <a:rPr kumimoji="0" lang="fr-FR" sz="1100" b="0" i="0" u="none" strike="noStrike" kern="1200" cap="none" spc="0" normalizeH="0" baseline="0" noProof="0" dirty="0" smtClean="0">
                          <a:ln>
                            <a:noFill/>
                          </a:ln>
                          <a:solidFill>
                            <a:srgbClr val="000000"/>
                          </a:solidFill>
                          <a:effectLst/>
                          <a:uLnTx/>
                          <a:uFillTx/>
                          <a:latin typeface="+mn-lt"/>
                          <a:ea typeface="+mn-ea"/>
                          <a:cs typeface="+mn-cs"/>
                        </a:rPr>
                        <a:t> PV</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1 toiture PV</a:t>
                      </a:r>
                    </a:p>
                  </a:txBody>
                  <a:tcPr marL="62350" marR="62350" marT="31176" marB="311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dirty="0" smtClean="0"/>
                        <a:t>80,5 ha* x 0,3</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dirty="0" smtClean="0"/>
                        <a:t>=</a:t>
                      </a:r>
                      <a:endParaRPr lang="fr-FR" sz="1300" dirty="0" smtClean="0"/>
                    </a:p>
                    <a:p>
                      <a:pPr algn="ctr"/>
                      <a:r>
                        <a:rPr lang="fr-FR" sz="1300" b="1" dirty="0" smtClean="0"/>
                        <a:t>24,15 ha </a:t>
                      </a:r>
                    </a:p>
                    <a:p>
                      <a:pPr algn="ctr"/>
                      <a:r>
                        <a:rPr lang="fr-FR" sz="1300" b="1" dirty="0" smtClean="0"/>
                        <a:t>=</a:t>
                      </a:r>
                      <a:r>
                        <a:rPr lang="fr-FR" sz="1300" b="1" baseline="0" dirty="0" smtClean="0"/>
                        <a:t> </a:t>
                      </a:r>
                    </a:p>
                    <a:p>
                      <a:pPr algn="ctr"/>
                      <a:r>
                        <a:rPr lang="fr-FR" sz="1300" b="1" dirty="0" smtClean="0">
                          <a:solidFill>
                            <a:schemeClr val="tx1"/>
                          </a:solidFill>
                        </a:rPr>
                        <a:t>42 GWh</a:t>
                      </a:r>
                    </a:p>
                    <a:p>
                      <a:pPr algn="ctr"/>
                      <a:endParaRPr lang="fr-FR" sz="800" dirty="0"/>
                    </a:p>
                  </a:txBody>
                  <a:tcPr marL="62350" marR="62350" marT="31176" marB="31176" anchor="ctr"/>
                </a:tc>
              </a:tr>
              <a:tr h="1273554">
                <a:tc>
                  <a:txBody>
                    <a:bodyPr/>
                    <a:lstStyle/>
                    <a:p>
                      <a:pPr algn="ctr"/>
                      <a:r>
                        <a:rPr lang="fr-FR" sz="1500" dirty="0" smtClean="0"/>
                        <a:t>Chaleur renouvelable</a:t>
                      </a:r>
                    </a:p>
                    <a:p>
                      <a:pPr algn="ctr"/>
                      <a:r>
                        <a:rPr lang="fr-FR" sz="1100" dirty="0" smtClean="0"/>
                        <a:t>(Géothermie, Solaire thermique,</a:t>
                      </a:r>
                      <a:r>
                        <a:rPr lang="fr-FR" sz="1100" baseline="0" dirty="0" smtClean="0"/>
                        <a:t> bois-énergie, </a:t>
                      </a:r>
                      <a:r>
                        <a:rPr lang="fr-FR" sz="1100" baseline="0" dirty="0" err="1" smtClean="0"/>
                        <a:t>aérothermie</a:t>
                      </a:r>
                      <a:r>
                        <a:rPr lang="fr-FR" sz="1100" baseline="0" dirty="0" smtClean="0"/>
                        <a:t>, chaleur fatale</a:t>
                      </a:r>
                      <a:r>
                        <a:rPr lang="fr-FR" sz="1100" dirty="0" smtClean="0"/>
                        <a:t>)</a:t>
                      </a:r>
                      <a:endParaRPr lang="fr-FR" sz="1100" dirty="0"/>
                    </a:p>
                  </a:txBody>
                  <a:tcPr marL="62350" marR="62350" marT="31176" marB="31176" anchor="ctr"/>
                </a:tc>
                <a:tc>
                  <a:txBody>
                    <a:bodyPr/>
                    <a:lstStyle/>
                    <a:p>
                      <a:pPr algn="ctr"/>
                      <a:r>
                        <a:rPr lang="fr-FR" sz="1500" dirty="0" smtClean="0"/>
                        <a:t>0</a:t>
                      </a:r>
                      <a:endParaRPr lang="fr-FR" sz="1100" dirty="0" smtClean="0"/>
                    </a:p>
                    <a:p>
                      <a:pPr algn="ctr"/>
                      <a:endParaRPr lang="fr-FR" sz="1000" i="1" dirty="0" smtClean="0"/>
                    </a:p>
                    <a:p>
                      <a:pPr algn="ctr"/>
                      <a:r>
                        <a:rPr lang="fr-FR" sz="1000" i="1" dirty="0" smtClean="0"/>
                        <a:t>Non quantifiable pour les installations individuelles</a:t>
                      </a:r>
                      <a:endParaRPr lang="fr-FR" sz="1000" i="1" dirty="0"/>
                    </a:p>
                  </a:txBody>
                  <a:tcPr marL="62350" marR="62350" marT="31176" marB="31176" anchor="ctr"/>
                </a:tc>
                <a:tc>
                  <a:txBody>
                    <a:bodyPr/>
                    <a:lstStyle/>
                    <a:p>
                      <a:pPr algn="ctr"/>
                      <a:r>
                        <a:rPr lang="fr-FR" sz="1300" dirty="0" smtClean="0"/>
                        <a:t>/</a:t>
                      </a:r>
                      <a:endParaRPr lang="fr-FR" sz="1300" dirty="0"/>
                    </a:p>
                  </a:txBody>
                  <a:tcPr marL="62350" marR="62350" marT="31176" marB="31176" anchor="ctr"/>
                </a:tc>
                <a:tc>
                  <a:txBody>
                    <a:bodyPr/>
                    <a:lstStyle/>
                    <a:p>
                      <a:pPr algn="ctr"/>
                      <a:r>
                        <a:rPr lang="fr-FR" sz="1300" dirty="0" smtClean="0"/>
                        <a:t>À</a:t>
                      </a:r>
                      <a:r>
                        <a:rPr lang="fr-FR" sz="1300" baseline="0" dirty="0" smtClean="0"/>
                        <a:t> étudier pour les projets collectifs</a:t>
                      </a:r>
                    </a:p>
                  </a:txBody>
                  <a:tcPr marL="62350" marR="62350" marT="31176" marB="31176" anchor="ctr"/>
                </a:tc>
              </a:tr>
              <a:tr h="557478">
                <a:tc>
                  <a:txBody>
                    <a:bodyPr/>
                    <a:lstStyle/>
                    <a:p>
                      <a:pPr algn="ctr"/>
                      <a:r>
                        <a:rPr lang="fr-FR" sz="1500" dirty="0" smtClean="0"/>
                        <a:t>Méthanisation</a:t>
                      </a:r>
                      <a:endParaRPr lang="fr-FR" sz="1500" dirty="0"/>
                    </a:p>
                  </a:txBody>
                  <a:tcPr marL="62350" marR="62350" marT="31176" marB="31176" anchor="ctr"/>
                </a:tc>
                <a:tc>
                  <a:txBody>
                    <a:bodyPr/>
                    <a:lstStyle/>
                    <a:p>
                      <a:pPr algn="ctr"/>
                      <a:r>
                        <a:rPr lang="fr-FR" sz="1300" dirty="0" smtClean="0"/>
                        <a:t>0</a:t>
                      </a:r>
                      <a:endParaRPr lang="fr-FR" sz="1300" dirty="0"/>
                    </a:p>
                  </a:txBody>
                  <a:tcPr marL="62350" marR="62350" marT="31176" marB="31176" anchor="ctr"/>
                </a:tc>
                <a:tc>
                  <a:txBody>
                    <a:bodyPr/>
                    <a:lstStyle/>
                    <a:p>
                      <a:pPr algn="ctr"/>
                      <a:r>
                        <a:rPr lang="fr-FR" sz="1300" dirty="0" smtClean="0"/>
                        <a:t>/</a:t>
                      </a:r>
                      <a:endParaRPr lang="fr-FR" sz="1300" dirty="0"/>
                    </a:p>
                  </a:txBody>
                  <a:tcPr marL="62350" marR="62350" marT="31176" marB="31176" anchor="ctr"/>
                </a:tc>
                <a:tc>
                  <a:txBody>
                    <a:bodyPr/>
                    <a:lstStyle/>
                    <a:p>
                      <a:pPr algn="ctr"/>
                      <a:r>
                        <a:rPr lang="fr-FR" sz="1300" b="1" dirty="0" smtClean="0"/>
                        <a:t>9 GWh*</a:t>
                      </a:r>
                    </a:p>
                  </a:txBody>
                  <a:tcPr marL="62350" marR="62350" marT="31176" marB="31176" anchor="ctr"/>
                </a:tc>
              </a:tr>
              <a:tr h="543894">
                <a:tc>
                  <a:txBody>
                    <a:bodyPr/>
                    <a:lstStyle/>
                    <a:p>
                      <a:pPr algn="ctr"/>
                      <a:r>
                        <a:rPr lang="fr-FR" sz="1500" dirty="0" smtClean="0"/>
                        <a:t>Eolien</a:t>
                      </a:r>
                      <a:endParaRPr lang="fr-FR" sz="1500" dirty="0"/>
                    </a:p>
                  </a:txBody>
                  <a:tcPr marL="62350" marR="62350" marT="31176" marB="31176" anchor="ctr"/>
                </a:tc>
                <a:tc>
                  <a:txBody>
                    <a:bodyPr/>
                    <a:lstStyle/>
                    <a:p>
                      <a:pPr algn="ctr"/>
                      <a:r>
                        <a:rPr lang="fr-FR" sz="1300" dirty="0" smtClean="0"/>
                        <a:t>0</a:t>
                      </a:r>
                      <a:endParaRPr lang="fr-FR" sz="1300" dirty="0"/>
                    </a:p>
                  </a:txBody>
                  <a:tcPr marL="62350" marR="62350" marT="31176" marB="31176" anchor="ctr"/>
                </a:tc>
                <a:tc>
                  <a:txBody>
                    <a:bodyPr/>
                    <a:lstStyle/>
                    <a:p>
                      <a:pPr algn="ctr"/>
                      <a:r>
                        <a:rPr lang="fr-FR" sz="1300" dirty="0" smtClean="0"/>
                        <a:t>/</a:t>
                      </a:r>
                      <a:endParaRPr lang="fr-FR" sz="1300" dirty="0"/>
                    </a:p>
                  </a:txBody>
                  <a:tcPr marL="62350" marR="62350" marT="31176" marB="31176" anchor="ctr"/>
                </a:tc>
                <a:tc>
                  <a:txBody>
                    <a:bodyPr/>
                    <a:lstStyle/>
                    <a:p>
                      <a:pPr algn="ctr"/>
                      <a:r>
                        <a:rPr lang="fr-FR" sz="1300" baseline="0" dirty="0" smtClean="0"/>
                        <a:t>Oui</a:t>
                      </a:r>
                    </a:p>
                    <a:p>
                      <a:pPr algn="ctr"/>
                      <a:r>
                        <a:rPr lang="fr-FR" sz="1300" baseline="0" dirty="0" smtClean="0"/>
                        <a:t>(1 à 6 éoliennes)</a:t>
                      </a:r>
                      <a:endParaRPr lang="fr-FR" sz="1300" dirty="0"/>
                    </a:p>
                  </a:txBody>
                  <a:tcPr marL="62350" marR="62350" marT="31176" marB="31176" anchor="ctr"/>
                </a:tc>
              </a:tr>
            </a:tbl>
          </a:graphicData>
        </a:graphic>
      </p:graphicFrame>
      <p:sp>
        <p:nvSpPr>
          <p:cNvPr id="5" name="ZoneTexte 4">
            <a:extLst>
              <a:ext uri="{FF2B5EF4-FFF2-40B4-BE49-F238E27FC236}">
                <a16:creationId xmlns="" xmlns:a16="http://schemas.microsoft.com/office/drawing/2014/main" id="{95CD29E6-A40B-3584-C8DB-01496B17AAE8}"/>
              </a:ext>
            </a:extLst>
          </p:cNvPr>
          <p:cNvSpPr txBox="1"/>
          <p:nvPr/>
        </p:nvSpPr>
        <p:spPr>
          <a:xfrm>
            <a:off x="8423931" y="5850026"/>
            <a:ext cx="720069" cy="215444"/>
          </a:xfrm>
          <a:prstGeom prst="rect">
            <a:avLst/>
          </a:prstGeom>
          <a:noFill/>
        </p:spPr>
        <p:txBody>
          <a:bodyPr wrap="none" rtlCol="0">
            <a:spAutoFit/>
          </a:bodyPr>
          <a:lstStyle/>
          <a:p>
            <a:r>
              <a:rPr lang="fr-FR" sz="800" i="1" dirty="0"/>
              <a:t>* Hors CIVE</a:t>
            </a:r>
          </a:p>
        </p:txBody>
      </p:sp>
      <p:sp>
        <p:nvSpPr>
          <p:cNvPr id="2" name="ZoneTexte 1"/>
          <p:cNvSpPr txBox="1"/>
          <p:nvPr/>
        </p:nvSpPr>
        <p:spPr>
          <a:xfrm>
            <a:off x="7579865" y="3962193"/>
            <a:ext cx="1501140" cy="307777"/>
          </a:xfrm>
          <a:prstGeom prst="rect">
            <a:avLst/>
          </a:prstGeom>
          <a:noFill/>
        </p:spPr>
        <p:txBody>
          <a:bodyPr wrap="square" rtlCol="0">
            <a:spAutoFit/>
          </a:bodyPr>
          <a:lstStyle/>
          <a:p>
            <a:pPr algn="ctr"/>
            <a:r>
              <a:rPr lang="fr-FR" sz="700" dirty="0" smtClean="0"/>
              <a:t>*</a:t>
            </a:r>
            <a:r>
              <a:rPr lang="fr-FR" sz="700" i="1" dirty="0" smtClean="0"/>
              <a:t>Emprise </a:t>
            </a:r>
            <a:r>
              <a:rPr lang="fr-FR" sz="700" i="1" dirty="0"/>
              <a:t>au sol du bâti tout </a:t>
            </a:r>
            <a:r>
              <a:rPr lang="fr-FR" sz="700" i="1" dirty="0" smtClean="0"/>
              <a:t>confondu</a:t>
            </a:r>
            <a:endParaRPr lang="fr-FR" sz="700" i="1" dirty="0"/>
          </a:p>
        </p:txBody>
      </p:sp>
      <p:sp>
        <p:nvSpPr>
          <p:cNvPr id="6" name="Rectangle 5">
            <a:extLst>
              <a:ext uri="{FF2B5EF4-FFF2-40B4-BE49-F238E27FC236}">
                <a16:creationId xmlns="" xmlns:a16="http://schemas.microsoft.com/office/drawing/2014/main" id="{CA2E2559-3A78-C8BD-82D5-BA772287B0E8}"/>
              </a:ext>
            </a:extLst>
          </p:cNvPr>
          <p:cNvSpPr>
            <a:spLocks noChangeArrowheads="1"/>
          </p:cNvSpPr>
          <p:nvPr/>
        </p:nvSpPr>
        <p:spPr bwMode="auto">
          <a:xfrm>
            <a:off x="-62995" y="75276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sz="2400" b="1" dirty="0" smtClean="0">
                <a:solidFill>
                  <a:srgbClr val="FF0000"/>
                </a:solidFill>
                <a:latin typeface="Verlag Black" pitchFamily="2" charset="0"/>
              </a:rPr>
              <a:t>Définir de manière opérationnelle les besoins en équipements de production d’</a:t>
            </a:r>
            <a:r>
              <a:rPr lang="fr-FR" altLang="fr-FR" sz="2400" b="1" dirty="0" err="1" smtClean="0">
                <a:solidFill>
                  <a:srgbClr val="FF0000"/>
                </a:solidFill>
                <a:latin typeface="Verlag Black" pitchFamily="2" charset="0"/>
              </a:rPr>
              <a:t>EnR</a:t>
            </a:r>
            <a:r>
              <a:rPr lang="fr-FR" altLang="fr-FR" sz="2400" b="1" dirty="0" smtClean="0">
                <a:solidFill>
                  <a:srgbClr val="FF0000"/>
                </a:solidFill>
                <a:latin typeface="Verlag Black" pitchFamily="2" charset="0"/>
              </a:rPr>
              <a:t> nécessaires à l’atteinte des objectifs</a:t>
            </a:r>
            <a:endParaRPr lang="fr-FR" altLang="fr-FR" sz="2400" dirty="0">
              <a:solidFill>
                <a:srgbClr val="FF0000"/>
              </a:solidFill>
              <a:latin typeface="Verlag Black" pitchFamily="2"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721343105"/>
              </p:ext>
            </p:extLst>
          </p:nvPr>
        </p:nvGraphicFramePr>
        <p:xfrm>
          <a:off x="0" y="2657530"/>
          <a:ext cx="3369539" cy="1426434"/>
        </p:xfrm>
        <a:graphic>
          <a:graphicData uri="http://schemas.openxmlformats.org/drawingml/2006/table">
            <a:tbl>
              <a:tblPr>
                <a:tableStyleId>{ED083AE6-46FA-4A59-8FB0-9F97EB10719F}</a:tableStyleId>
              </a:tblPr>
              <a:tblGrid>
                <a:gridCol w="957879"/>
                <a:gridCol w="1482113"/>
                <a:gridCol w="929547"/>
              </a:tblGrid>
              <a:tr h="86346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u="none" strike="noStrike" dirty="0" smtClean="0">
                          <a:effectLst/>
                        </a:rPr>
                        <a:t>Consommation électrique (</a:t>
                      </a:r>
                      <a:r>
                        <a:rPr lang="fr-FR" sz="1000" u="none" strike="noStrike" dirty="0" err="1" smtClean="0">
                          <a:effectLst/>
                        </a:rPr>
                        <a:t>MWh</a:t>
                      </a:r>
                      <a:r>
                        <a:rPr lang="fr-FR" sz="1000" u="none" strike="noStrike" dirty="0" smtClean="0">
                          <a:effectLst/>
                        </a:rPr>
                        <a:t>)</a:t>
                      </a:r>
                      <a:r>
                        <a:rPr kumimoji="0" lang="fr-FR" sz="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(Source : ENEDIS, 2022)</a:t>
                      </a:r>
                    </a:p>
                  </a:txBody>
                  <a:tcPr marL="4235" marR="4235" marT="4235" marB="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u="none" strike="noStrike" dirty="0" smtClean="0">
                          <a:effectLst/>
                        </a:rPr>
                        <a:t>Production électrique renouvelable (</a:t>
                      </a:r>
                      <a:r>
                        <a:rPr lang="fr-FR" sz="1000" u="none" strike="noStrike" dirty="0" err="1" smtClean="0">
                          <a:effectLst/>
                        </a:rPr>
                        <a:t>MWh</a:t>
                      </a:r>
                      <a:r>
                        <a:rPr lang="fr-FR" sz="1000" u="none" strike="noStrike" dirty="0" smtClean="0">
                          <a:effectLst/>
                        </a:rPr>
                        <a:t>)</a:t>
                      </a:r>
                      <a:r>
                        <a:rPr kumimoji="0" lang="fr-FR" sz="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(Source : ENEDIS, 2022)</a:t>
                      </a:r>
                    </a:p>
                    <a:p>
                      <a:pPr algn="ctr" fontAlgn="b"/>
                      <a:endParaRPr lang="fr-FR" sz="1000" b="1" i="0" u="none" strike="noStrike" dirty="0">
                        <a:solidFill>
                          <a:schemeClr val="bg1"/>
                        </a:solidFill>
                        <a:effectLst/>
                        <a:latin typeface="Calibri" panose="020F0502020204030204" pitchFamily="34" charset="0"/>
                      </a:endParaRPr>
                    </a:p>
                  </a:txBody>
                  <a:tcPr marL="4235" marR="4235" marT="4235" marB="0" anchor="ctr">
                    <a:solidFill>
                      <a:schemeClr val="bg1">
                        <a:lumMod val="85000"/>
                      </a:schemeClr>
                    </a:solidFill>
                  </a:tcPr>
                </a:tc>
                <a:tc>
                  <a:txBody>
                    <a:bodyPr/>
                    <a:lstStyle/>
                    <a:p>
                      <a:pPr algn="ctr" fontAlgn="b"/>
                      <a:r>
                        <a:rPr lang="fr-FR" sz="1000" u="none" strike="noStrike" dirty="0">
                          <a:effectLst/>
                        </a:rPr>
                        <a:t>Poids de </a:t>
                      </a:r>
                      <a:r>
                        <a:rPr lang="fr-FR" sz="1000" u="none" strike="noStrike" dirty="0" smtClean="0">
                          <a:effectLst/>
                        </a:rPr>
                        <a:t>l’électricité </a:t>
                      </a:r>
                      <a:r>
                        <a:rPr lang="fr-FR" sz="1000" u="none" strike="noStrike" dirty="0">
                          <a:effectLst/>
                        </a:rPr>
                        <a:t>renouvelable produite dans la consommation (%)</a:t>
                      </a:r>
                      <a:endParaRPr lang="fr-FR" sz="1000" b="1" i="0" u="none" strike="noStrike" dirty="0">
                        <a:solidFill>
                          <a:schemeClr val="bg1"/>
                        </a:solidFill>
                        <a:effectLst/>
                        <a:latin typeface="Calibri" panose="020F0502020204030204" pitchFamily="34" charset="0"/>
                      </a:endParaRPr>
                    </a:p>
                  </a:txBody>
                  <a:tcPr marL="4235" marR="4235" marT="4235" marB="0" anchor="ctr">
                    <a:solidFill>
                      <a:schemeClr val="bg1">
                        <a:lumMod val="85000"/>
                      </a:schemeClr>
                    </a:solidFill>
                  </a:tcPr>
                </a:tc>
              </a:tr>
              <a:tr h="507799">
                <a:tc>
                  <a:txBody>
                    <a:bodyPr/>
                    <a:lstStyle/>
                    <a:p>
                      <a:pPr algn="ctr" fontAlgn="b"/>
                      <a:r>
                        <a:rPr lang="fr-FR" sz="1300" u="none" strike="noStrike" dirty="0" smtClean="0">
                          <a:effectLst/>
                        </a:rPr>
                        <a:t>24 875</a:t>
                      </a:r>
                      <a:endParaRPr lang="fr-FR" sz="1300" b="0" i="0" u="none" strike="noStrike" dirty="0">
                        <a:solidFill>
                          <a:srgbClr val="000000"/>
                        </a:solidFill>
                        <a:effectLst/>
                        <a:latin typeface="Calibri" panose="020F0502020204030204" pitchFamily="34" charset="0"/>
                      </a:endParaRPr>
                    </a:p>
                  </a:txBody>
                  <a:tcPr marL="4235" marR="4235" marT="4235" marB="0" anchor="ctr"/>
                </a:tc>
                <a:tc>
                  <a:txBody>
                    <a:bodyPr/>
                    <a:lstStyle/>
                    <a:p>
                      <a:pPr algn="ctr" fontAlgn="b"/>
                      <a:r>
                        <a:rPr lang="fr-FR" sz="1300" b="0" i="0" u="none" strike="noStrike" dirty="0" smtClean="0">
                          <a:solidFill>
                            <a:schemeClr val="tx1"/>
                          </a:solidFill>
                          <a:effectLst/>
                          <a:latin typeface="+mn-lt"/>
                        </a:rPr>
                        <a:t>2</a:t>
                      </a:r>
                      <a:r>
                        <a:rPr lang="fr-FR" sz="1300" b="0" i="0" u="none" strike="noStrike" baseline="0" dirty="0" smtClean="0">
                          <a:solidFill>
                            <a:schemeClr val="tx1"/>
                          </a:solidFill>
                          <a:effectLst/>
                          <a:latin typeface="+mn-lt"/>
                        </a:rPr>
                        <a:t> 264</a:t>
                      </a:r>
                      <a:endParaRPr lang="fr-FR" sz="1300" b="0" i="0" u="none" strike="noStrike" dirty="0">
                        <a:solidFill>
                          <a:srgbClr val="000000"/>
                        </a:solidFill>
                        <a:effectLst/>
                        <a:latin typeface="Calibri" panose="020F0502020204030204" pitchFamily="34" charset="0"/>
                      </a:endParaRPr>
                    </a:p>
                  </a:txBody>
                  <a:tcPr marL="4235" marR="4235" marT="4235" marB="0" anchor="ctr"/>
                </a:tc>
                <a:tc>
                  <a:txBody>
                    <a:bodyPr/>
                    <a:lstStyle/>
                    <a:p>
                      <a:pPr algn="ctr" fontAlgn="b"/>
                      <a:r>
                        <a:rPr lang="fr-FR" sz="1600" b="1" i="0" u="none" strike="noStrike" dirty="0" smtClean="0">
                          <a:solidFill>
                            <a:schemeClr val="tx1"/>
                          </a:solidFill>
                          <a:effectLst/>
                          <a:latin typeface="+mn-lt"/>
                        </a:rPr>
                        <a:t>9,1</a:t>
                      </a:r>
                      <a:endParaRPr lang="fr-FR" sz="1600" b="1" i="0" u="none" strike="noStrike" dirty="0">
                        <a:solidFill>
                          <a:srgbClr val="000000"/>
                        </a:solidFill>
                        <a:effectLst/>
                        <a:latin typeface="Calibri" panose="020F0502020204030204" pitchFamily="34" charset="0"/>
                      </a:endParaRPr>
                    </a:p>
                  </a:txBody>
                  <a:tcPr marL="4235" marR="4235" marT="4235" marB="0" anchor="ct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93753528"/>
              </p:ext>
            </p:extLst>
          </p:nvPr>
        </p:nvGraphicFramePr>
        <p:xfrm>
          <a:off x="0" y="4231064"/>
          <a:ext cx="3369538" cy="1279517"/>
        </p:xfrm>
        <a:graphic>
          <a:graphicData uri="http://schemas.openxmlformats.org/drawingml/2006/table">
            <a:tbl>
              <a:tblPr>
                <a:tableStyleId>{ED083AE6-46FA-4A59-8FB0-9F97EB10719F}</a:tableStyleId>
              </a:tblPr>
              <a:tblGrid>
                <a:gridCol w="1180912"/>
                <a:gridCol w="1204531"/>
                <a:gridCol w="984095"/>
              </a:tblGrid>
              <a:tr h="80899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u="none" strike="noStrike" dirty="0" smtClean="0">
                          <a:effectLst/>
                        </a:rPr>
                        <a:t>Consommation de gaz (</a:t>
                      </a:r>
                      <a:r>
                        <a:rPr lang="fr-FR" sz="1100" u="none" strike="noStrike" dirty="0" err="1" smtClean="0">
                          <a:effectLst/>
                        </a:rPr>
                        <a:t>MWh</a:t>
                      </a:r>
                      <a:r>
                        <a:rPr lang="fr-FR" sz="1100" u="none" strike="noStrike" dirty="0" smtClean="0">
                          <a:effectLst/>
                        </a:rPr>
                        <a:t>)</a:t>
                      </a:r>
                      <a:r>
                        <a:rPr kumimoji="0" lang="fr-FR" sz="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(Source : SDES, 2021)</a:t>
                      </a:r>
                    </a:p>
                    <a:p>
                      <a:pPr algn="ctr" fontAlgn="b"/>
                      <a:endParaRPr lang="fr-FR" sz="1100" b="1" i="0" u="none" strike="noStrike" dirty="0">
                        <a:solidFill>
                          <a:schemeClr val="bg1"/>
                        </a:solidFill>
                        <a:effectLst/>
                        <a:latin typeface="Calibri" panose="020F0502020204030204" pitchFamily="34" charset="0"/>
                      </a:endParaRPr>
                    </a:p>
                  </a:txBody>
                  <a:tcPr marL="3729" marR="3729" marT="3729" marB="0" anchor="ctr">
                    <a:solidFill>
                      <a:schemeClr val="bg1">
                        <a:lumMod val="85000"/>
                      </a:schemeClr>
                    </a:solidFill>
                  </a:tcPr>
                </a:tc>
                <a:tc>
                  <a:txBody>
                    <a:bodyPr/>
                    <a:lstStyle/>
                    <a:p>
                      <a:pPr algn="ctr" fontAlgn="b"/>
                      <a:r>
                        <a:rPr lang="fr-FR" sz="1100" u="none" strike="noStrike" dirty="0">
                          <a:effectLst/>
                        </a:rPr>
                        <a:t>Injections </a:t>
                      </a:r>
                      <a:r>
                        <a:rPr lang="fr-FR" sz="1100" u="none" strike="noStrike" dirty="0" err="1" smtClean="0">
                          <a:effectLst/>
                        </a:rPr>
                        <a:t>biométhane</a:t>
                      </a:r>
                      <a:r>
                        <a:rPr lang="fr-FR" sz="1100" u="none" strike="noStrike" dirty="0" smtClean="0">
                          <a:effectLst/>
                        </a:rPr>
                        <a:t> (MWh)</a:t>
                      </a:r>
                      <a:endParaRPr lang="fr-FR" sz="1100" b="1" i="0" u="none" strike="noStrike" dirty="0">
                        <a:solidFill>
                          <a:schemeClr val="bg1"/>
                        </a:solidFill>
                        <a:effectLst/>
                        <a:latin typeface="Calibri" panose="020F0502020204030204" pitchFamily="34" charset="0"/>
                      </a:endParaRPr>
                    </a:p>
                  </a:txBody>
                  <a:tcPr marL="3729" marR="3729" marT="3729" marB="0" anchor="ctr">
                    <a:solidFill>
                      <a:schemeClr val="bg1">
                        <a:lumMod val="85000"/>
                      </a:schemeClr>
                    </a:solidFill>
                  </a:tcPr>
                </a:tc>
                <a:tc>
                  <a:txBody>
                    <a:bodyPr/>
                    <a:lstStyle/>
                    <a:p>
                      <a:pPr algn="ctr" fontAlgn="b"/>
                      <a:r>
                        <a:rPr lang="fr-FR" sz="1100" u="none" strike="noStrike" dirty="0">
                          <a:effectLst/>
                        </a:rPr>
                        <a:t>Pourcentage </a:t>
                      </a:r>
                      <a:r>
                        <a:rPr lang="fr-FR" sz="1100" u="none" strike="noStrike" dirty="0" err="1">
                          <a:effectLst/>
                        </a:rPr>
                        <a:t>biométhane</a:t>
                      </a:r>
                      <a:endParaRPr lang="fr-FR" sz="1100" b="1" i="0" u="none" strike="noStrike" dirty="0">
                        <a:solidFill>
                          <a:schemeClr val="bg1"/>
                        </a:solidFill>
                        <a:effectLst/>
                        <a:latin typeface="Calibri" panose="020F0502020204030204" pitchFamily="34" charset="0"/>
                      </a:endParaRPr>
                    </a:p>
                  </a:txBody>
                  <a:tcPr marL="3729" marR="3729" marT="3729" marB="0" anchor="ctr">
                    <a:solidFill>
                      <a:schemeClr val="bg1">
                        <a:lumMod val="85000"/>
                      </a:schemeClr>
                    </a:solidFill>
                  </a:tcPr>
                </a:tc>
              </a:tr>
              <a:tr h="470524">
                <a:tc>
                  <a:txBody>
                    <a:bodyPr/>
                    <a:lstStyle/>
                    <a:p>
                      <a:pPr algn="ctr" fontAlgn="b"/>
                      <a:r>
                        <a:rPr lang="fr-FR" sz="1400" smtClean="0">
                          <a:effectLst/>
                        </a:rPr>
                        <a:t>4 430</a:t>
                      </a:r>
                      <a:endParaRPr lang="fr-FR" sz="1400" b="0" i="0" u="none" strike="noStrike" dirty="0">
                        <a:solidFill>
                          <a:schemeClr val="tx1"/>
                        </a:solidFill>
                        <a:effectLst/>
                        <a:latin typeface="+mn-lt"/>
                      </a:endParaRPr>
                    </a:p>
                  </a:txBody>
                  <a:tcPr marL="3729" marR="3729" marT="3729" marB="0" anchor="ctr"/>
                </a:tc>
                <a:tc>
                  <a:txBody>
                    <a:bodyPr/>
                    <a:lstStyle/>
                    <a:p>
                      <a:pPr algn="ctr" fontAlgn="b"/>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b"/>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3729" marR="3729" marT="3729" marB="0" anchor="ctr"/>
                </a:tc>
              </a:tr>
            </a:tbl>
          </a:graphicData>
        </a:graphic>
      </p:graphicFrame>
      <p:sp>
        <p:nvSpPr>
          <p:cNvPr id="9" name="ZoneTexte 8"/>
          <p:cNvSpPr txBox="1"/>
          <p:nvPr/>
        </p:nvSpPr>
        <p:spPr>
          <a:xfrm>
            <a:off x="5424432" y="1478494"/>
            <a:ext cx="2444436" cy="461665"/>
          </a:xfrm>
          <a:prstGeom prst="rect">
            <a:avLst/>
          </a:prstGeom>
          <a:noFill/>
        </p:spPr>
        <p:txBody>
          <a:bodyPr wrap="square" rtlCol="0">
            <a:spAutoFit/>
          </a:bodyPr>
          <a:lstStyle/>
          <a:p>
            <a:r>
              <a:rPr lang="fr-FR" dirty="0" smtClean="0"/>
              <a:t>Que faut-il faire ? </a:t>
            </a:r>
            <a:endParaRPr lang="fr-FR" dirty="0"/>
          </a:p>
        </p:txBody>
      </p:sp>
      <p:sp>
        <p:nvSpPr>
          <p:cNvPr id="10" name="ZoneTexte 9"/>
          <p:cNvSpPr txBox="1"/>
          <p:nvPr/>
        </p:nvSpPr>
        <p:spPr>
          <a:xfrm>
            <a:off x="462551" y="2122315"/>
            <a:ext cx="2444436" cy="461665"/>
          </a:xfrm>
          <a:prstGeom prst="rect">
            <a:avLst/>
          </a:prstGeom>
          <a:noFill/>
        </p:spPr>
        <p:txBody>
          <a:bodyPr wrap="square" rtlCol="0">
            <a:spAutoFit/>
          </a:bodyPr>
          <a:lstStyle/>
          <a:p>
            <a:pPr algn="ctr"/>
            <a:r>
              <a:rPr lang="fr-FR" dirty="0" smtClean="0"/>
              <a:t>Où en est-on ?</a:t>
            </a:r>
          </a:p>
        </p:txBody>
      </p:sp>
    </p:spTree>
    <p:extLst>
      <p:ext uri="{BB962C8B-B14F-4D97-AF65-F5344CB8AC3E}">
        <p14:creationId xmlns:p14="http://schemas.microsoft.com/office/powerpoint/2010/main" val="318862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11FB1E35-AA73-13B6-F2D7-7E0D7197AB2E}"/>
              </a:ext>
            </a:extLst>
          </p:cNvPr>
          <p:cNvSpPr>
            <a:spLocks noChangeArrowheads="1"/>
          </p:cNvSpPr>
          <p:nvPr/>
        </p:nvSpPr>
        <p:spPr bwMode="auto">
          <a:xfrm>
            <a:off x="0" y="684427"/>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P</a:t>
            </a:r>
            <a:r>
              <a:rPr lang="fr-FR" altLang="fr-FR" b="1" dirty="0" smtClean="0">
                <a:solidFill>
                  <a:srgbClr val="FF0000"/>
                </a:solidFill>
                <a:latin typeface="Verlag Black" pitchFamily="2" charset="0"/>
              </a:rPr>
              <a:t>hotovoltaïque</a:t>
            </a:r>
            <a:endParaRPr lang="fr-FR" altLang="fr-FR" dirty="0">
              <a:solidFill>
                <a:srgbClr val="FF0000"/>
              </a:solidFill>
              <a:latin typeface="Verlag Black"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5" y="906852"/>
            <a:ext cx="399005" cy="399005"/>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835" y="906852"/>
            <a:ext cx="399005" cy="399005"/>
          </a:xfrm>
          <a:prstGeom prst="rect">
            <a:avLst/>
          </a:prstGeom>
        </p:spPr>
      </p:pic>
      <p:sp>
        <p:nvSpPr>
          <p:cNvPr id="7" name="ZoneTexte 6"/>
          <p:cNvSpPr txBox="1"/>
          <p:nvPr/>
        </p:nvSpPr>
        <p:spPr>
          <a:xfrm>
            <a:off x="453964" y="1934232"/>
            <a:ext cx="3665274" cy="3816429"/>
          </a:xfrm>
          <a:prstGeom prst="rect">
            <a:avLst/>
          </a:prstGeom>
          <a:noFill/>
          <a:ln>
            <a:solidFill>
              <a:schemeClr val="tx1"/>
            </a:solidFill>
          </a:ln>
        </p:spPr>
        <p:txBody>
          <a:bodyPr wrap="square" rtlCol="0">
            <a:spAutoFit/>
          </a:bodyPr>
          <a:lstStyle/>
          <a:p>
            <a:pPr algn="ctr"/>
            <a:r>
              <a:rPr lang="fr-FR" sz="1800" u="sng" dirty="0" smtClean="0"/>
              <a:t>Méthodologie :</a:t>
            </a:r>
          </a:p>
          <a:p>
            <a:pPr algn="ctr"/>
            <a:endParaRPr lang="fr-FR" sz="1600" u="sng" dirty="0"/>
          </a:p>
          <a:p>
            <a:pPr marL="228600" indent="-228600" algn="just">
              <a:buFont typeface="+mj-lt"/>
              <a:buAutoNum type="arabicPeriod"/>
            </a:pPr>
            <a:r>
              <a:rPr lang="fr-FR" sz="1600" b="1" dirty="0" smtClean="0"/>
              <a:t>La </a:t>
            </a:r>
            <a:r>
              <a:rPr lang="fr-FR" sz="1600" b="1" dirty="0"/>
              <a:t>solarisation des </a:t>
            </a:r>
            <a:r>
              <a:rPr lang="fr-FR" sz="1600" b="1" dirty="0" smtClean="0"/>
              <a:t>toitures</a:t>
            </a:r>
            <a:r>
              <a:rPr lang="fr-FR" sz="1600" b="1" dirty="0"/>
              <a:t> </a:t>
            </a:r>
            <a:r>
              <a:rPr lang="fr-FR" sz="1600" b="1" dirty="0" smtClean="0"/>
              <a:t>: </a:t>
            </a:r>
            <a:r>
              <a:rPr lang="fr-FR" sz="1600" dirty="0" smtClean="0"/>
              <a:t>Sélection de l’ensemble des </a:t>
            </a:r>
            <a:r>
              <a:rPr lang="fr-FR" sz="1600" dirty="0"/>
              <a:t>zones </a:t>
            </a:r>
            <a:r>
              <a:rPr lang="fr-FR" sz="1600" dirty="0" smtClean="0"/>
              <a:t>bâties pour </a:t>
            </a:r>
            <a:r>
              <a:rPr lang="fr-FR" sz="1600" dirty="0"/>
              <a:t>être classées comme zone d’accélération pour le </a:t>
            </a:r>
            <a:r>
              <a:rPr lang="fr-FR" sz="1600" dirty="0" smtClean="0"/>
              <a:t>PV. </a:t>
            </a:r>
          </a:p>
          <a:p>
            <a:pPr marL="228600" indent="-228600" algn="just">
              <a:buFont typeface="+mj-lt"/>
              <a:buAutoNum type="arabicPeriod"/>
            </a:pPr>
            <a:endParaRPr lang="fr-FR" sz="1600" dirty="0" smtClean="0"/>
          </a:p>
          <a:p>
            <a:pPr marL="228600" indent="-228600" algn="just">
              <a:buFont typeface="+mj-lt"/>
              <a:buAutoNum type="arabicPeriod"/>
            </a:pPr>
            <a:r>
              <a:rPr lang="fr-FR" sz="1600" b="1" dirty="0" smtClean="0"/>
              <a:t>La solarisation des zones </a:t>
            </a:r>
            <a:r>
              <a:rPr lang="fr-FR" sz="1600" b="1" dirty="0"/>
              <a:t>artificialisées et polluées (parkings, friches...) </a:t>
            </a:r>
            <a:r>
              <a:rPr lang="fr-FR" sz="1600" u="sng" dirty="0" smtClean="0"/>
              <a:t>:</a:t>
            </a:r>
            <a:r>
              <a:rPr lang="fr-FR" sz="1600" dirty="0" smtClean="0"/>
              <a:t> Sélection des zones sur </a:t>
            </a:r>
            <a:r>
              <a:rPr lang="fr-FR" sz="1600" dirty="0"/>
              <a:t>lesquelles il est opportun de développer du PV au sol</a:t>
            </a:r>
            <a:r>
              <a:rPr lang="fr-FR" sz="1600" dirty="0" smtClean="0"/>
              <a:t>. </a:t>
            </a:r>
          </a:p>
          <a:p>
            <a:pPr marL="228600" indent="-228600" algn="just">
              <a:buFont typeface="+mj-lt"/>
              <a:buAutoNum type="arabicPeriod"/>
            </a:pPr>
            <a:endParaRPr lang="fr-FR" sz="1600" dirty="0" smtClean="0"/>
          </a:p>
          <a:p>
            <a:pPr marL="228600" indent="-228600" algn="just">
              <a:buFont typeface="+mj-lt"/>
              <a:buAutoNum type="arabicPeriod"/>
            </a:pPr>
            <a:r>
              <a:rPr lang="fr-FR" sz="1600" b="1" dirty="0"/>
              <a:t>Sélection : zones </a:t>
            </a:r>
            <a:r>
              <a:rPr lang="fr-FR" sz="1600" b="1" dirty="0" smtClean="0"/>
              <a:t>U, futures zones AU et le bâti disséminé en zone rurale.</a:t>
            </a:r>
            <a:endParaRPr lang="fr-FR" sz="1600"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5588" y="1305857"/>
            <a:ext cx="3588400" cy="5073181"/>
          </a:xfrm>
          <a:prstGeom prst="rect">
            <a:avLst/>
          </a:prstGeom>
        </p:spPr>
      </p:pic>
    </p:spTree>
    <p:extLst>
      <p:ext uri="{BB962C8B-B14F-4D97-AF65-F5344CB8AC3E}">
        <p14:creationId xmlns:p14="http://schemas.microsoft.com/office/powerpoint/2010/main" val="350974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 xmlns:a16="http://schemas.microsoft.com/office/drawing/2014/main" id="{11FB1E35-AA73-13B6-F2D7-7E0D7197AB2E}"/>
              </a:ext>
            </a:extLst>
          </p:cNvPr>
          <p:cNvSpPr>
            <a:spLocks noChangeArrowheads="1"/>
          </p:cNvSpPr>
          <p:nvPr/>
        </p:nvSpPr>
        <p:spPr bwMode="auto">
          <a:xfrm>
            <a:off x="0" y="80542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smtClean="0">
                <a:solidFill>
                  <a:srgbClr val="FF0000"/>
                </a:solidFill>
                <a:latin typeface="Verlag Black" pitchFamily="2" charset="0"/>
              </a:rPr>
              <a:t>Chaleur renouvelable</a:t>
            </a:r>
            <a:endParaRPr lang="fr-FR" altLang="fr-FR" dirty="0">
              <a:solidFill>
                <a:srgbClr val="FF0000"/>
              </a:solidFill>
              <a:latin typeface="Verlag Black" pitchFamily="2" charset="0"/>
            </a:endParaRPr>
          </a:p>
        </p:txBody>
      </p:sp>
      <p:grpSp>
        <p:nvGrpSpPr>
          <p:cNvPr id="5" name="Groupe 4"/>
          <p:cNvGrpSpPr/>
          <p:nvPr/>
        </p:nvGrpSpPr>
        <p:grpSpPr>
          <a:xfrm>
            <a:off x="212984" y="885238"/>
            <a:ext cx="829977" cy="414411"/>
            <a:chOff x="106304" y="881771"/>
            <a:chExt cx="1170028" cy="584200"/>
          </a:xfrm>
        </p:grpSpPr>
        <p:pic>
          <p:nvPicPr>
            <p:cNvPr id="7" name="Image 6" descr="Une image contenant conception&#10;&#10;Description générée automatiquement">
              <a:extLst>
                <a:ext uri="{FF2B5EF4-FFF2-40B4-BE49-F238E27FC236}">
                  <a16:creationId xmlns="" xmlns:a16="http://schemas.microsoft.com/office/drawing/2014/main" id="{E99D5A05-1807-6295-7928-721B5FF3789C}"/>
                </a:ext>
              </a:extLst>
            </p:cNvPr>
            <p:cNvPicPr>
              <a:picLocks noChangeAspect="1"/>
            </p:cNvPicPr>
            <p:nvPr/>
          </p:nvPicPr>
          <p:blipFill>
            <a:blip r:embed="rId3"/>
            <a:stretch>
              <a:fillRect/>
            </a:stretch>
          </p:blipFill>
          <p:spPr>
            <a:xfrm>
              <a:off x="106304" y="881771"/>
              <a:ext cx="636628" cy="584200"/>
            </a:xfrm>
            <a:prstGeom prst="rect">
              <a:avLst/>
            </a:prstGeom>
          </p:spPr>
        </p:pic>
        <p:pic>
          <p:nvPicPr>
            <p:cNvPr id="8" name="Image 7" descr="Une image contenant jaune, conception&#10;&#10;Description générée automatiquement">
              <a:extLst>
                <a:ext uri="{FF2B5EF4-FFF2-40B4-BE49-F238E27FC236}">
                  <a16:creationId xmlns="" xmlns:a16="http://schemas.microsoft.com/office/drawing/2014/main" id="{1870C07A-063B-1D9A-5367-409584334BE0}"/>
                </a:ext>
              </a:extLst>
            </p:cNvPr>
            <p:cNvPicPr>
              <a:picLocks noChangeAspect="1"/>
            </p:cNvPicPr>
            <p:nvPr/>
          </p:nvPicPr>
          <p:blipFill>
            <a:blip r:embed="rId4"/>
            <a:stretch>
              <a:fillRect/>
            </a:stretch>
          </p:blipFill>
          <p:spPr>
            <a:xfrm>
              <a:off x="742932" y="881771"/>
              <a:ext cx="533400" cy="513748"/>
            </a:xfrm>
            <a:prstGeom prst="rect">
              <a:avLst/>
            </a:prstGeom>
          </p:spPr>
        </p:pic>
      </p:grpSp>
      <p:grpSp>
        <p:nvGrpSpPr>
          <p:cNvPr id="9" name="Groupe 8"/>
          <p:cNvGrpSpPr/>
          <p:nvPr/>
        </p:nvGrpSpPr>
        <p:grpSpPr>
          <a:xfrm>
            <a:off x="8121438" y="885237"/>
            <a:ext cx="829977" cy="414411"/>
            <a:chOff x="106304" y="881771"/>
            <a:chExt cx="1170028" cy="584200"/>
          </a:xfrm>
        </p:grpSpPr>
        <p:pic>
          <p:nvPicPr>
            <p:cNvPr id="10" name="Image 9" descr="Une image contenant conception&#10;&#10;Description générée automatiquement">
              <a:extLst>
                <a:ext uri="{FF2B5EF4-FFF2-40B4-BE49-F238E27FC236}">
                  <a16:creationId xmlns="" xmlns:a16="http://schemas.microsoft.com/office/drawing/2014/main" id="{E99D5A05-1807-6295-7928-721B5FF3789C}"/>
                </a:ext>
              </a:extLst>
            </p:cNvPr>
            <p:cNvPicPr>
              <a:picLocks noChangeAspect="1"/>
            </p:cNvPicPr>
            <p:nvPr/>
          </p:nvPicPr>
          <p:blipFill>
            <a:blip r:embed="rId3"/>
            <a:stretch>
              <a:fillRect/>
            </a:stretch>
          </p:blipFill>
          <p:spPr>
            <a:xfrm>
              <a:off x="106304" y="881771"/>
              <a:ext cx="636628" cy="584200"/>
            </a:xfrm>
            <a:prstGeom prst="rect">
              <a:avLst/>
            </a:prstGeom>
          </p:spPr>
        </p:pic>
        <p:pic>
          <p:nvPicPr>
            <p:cNvPr id="11" name="Image 10" descr="Une image contenant jaune, conception&#10;&#10;Description générée automatiquement">
              <a:extLst>
                <a:ext uri="{FF2B5EF4-FFF2-40B4-BE49-F238E27FC236}">
                  <a16:creationId xmlns="" xmlns:a16="http://schemas.microsoft.com/office/drawing/2014/main" id="{1870C07A-063B-1D9A-5367-409584334BE0}"/>
                </a:ext>
              </a:extLst>
            </p:cNvPr>
            <p:cNvPicPr>
              <a:picLocks noChangeAspect="1"/>
            </p:cNvPicPr>
            <p:nvPr/>
          </p:nvPicPr>
          <p:blipFill>
            <a:blip r:embed="rId4"/>
            <a:stretch>
              <a:fillRect/>
            </a:stretch>
          </p:blipFill>
          <p:spPr>
            <a:xfrm>
              <a:off x="742932" y="881771"/>
              <a:ext cx="533400" cy="513748"/>
            </a:xfrm>
            <a:prstGeom prst="rect">
              <a:avLst/>
            </a:prstGeom>
          </p:spPr>
        </p:pic>
      </p:grpSp>
      <p:sp>
        <p:nvSpPr>
          <p:cNvPr id="12" name="ZoneTexte 11"/>
          <p:cNvSpPr txBox="1"/>
          <p:nvPr/>
        </p:nvSpPr>
        <p:spPr>
          <a:xfrm>
            <a:off x="438785" y="3220595"/>
            <a:ext cx="3662698" cy="1354217"/>
          </a:xfrm>
          <a:prstGeom prst="rect">
            <a:avLst/>
          </a:prstGeom>
          <a:noFill/>
          <a:ln>
            <a:solidFill>
              <a:schemeClr val="tx1"/>
            </a:solidFill>
          </a:ln>
        </p:spPr>
        <p:txBody>
          <a:bodyPr wrap="square" rtlCol="0">
            <a:spAutoFit/>
          </a:bodyPr>
          <a:lstStyle/>
          <a:p>
            <a:pPr algn="ctr"/>
            <a:r>
              <a:rPr lang="fr-FR" sz="1800" u="sng" dirty="0" smtClean="0"/>
              <a:t>Méthodologie :</a:t>
            </a:r>
          </a:p>
          <a:p>
            <a:pPr algn="just"/>
            <a:endParaRPr lang="fr-FR" sz="1600" dirty="0" smtClean="0"/>
          </a:p>
          <a:p>
            <a:pPr algn="just"/>
            <a:r>
              <a:rPr lang="fr-FR" sz="1600" b="1" dirty="0" smtClean="0"/>
              <a:t>Sélection </a:t>
            </a:r>
            <a:r>
              <a:rPr lang="fr-FR" sz="1600" b="1" dirty="0"/>
              <a:t>: zones U, futures zones AU et le bâti disséminé en zone </a:t>
            </a:r>
            <a:r>
              <a:rPr lang="fr-FR" sz="1600" b="1" dirty="0" smtClean="0"/>
              <a:t>rurale </a:t>
            </a:r>
            <a:r>
              <a:rPr lang="fr-FR" sz="1600" dirty="0" smtClean="0"/>
              <a:t>car il y a des besoins </a:t>
            </a:r>
            <a:r>
              <a:rPr lang="fr-FR" sz="1600" dirty="0"/>
              <a:t>en </a:t>
            </a:r>
            <a:r>
              <a:rPr lang="fr-FR" sz="1600" dirty="0" smtClean="0"/>
              <a:t>chaleur.</a:t>
            </a:r>
            <a:endParaRPr lang="fr-FR" sz="1600" u="sng" dirty="0"/>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299647"/>
            <a:ext cx="3675355" cy="5196115"/>
          </a:xfrm>
          <a:prstGeom prst="rect">
            <a:avLst/>
          </a:prstGeom>
        </p:spPr>
      </p:pic>
    </p:spTree>
    <p:extLst>
      <p:ext uri="{BB962C8B-B14F-4D97-AF65-F5344CB8AC3E}">
        <p14:creationId xmlns:p14="http://schemas.microsoft.com/office/powerpoint/2010/main" val="4254273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11FB1E35-AA73-13B6-F2D7-7E0D7197AB2E}"/>
              </a:ext>
            </a:extLst>
          </p:cNvPr>
          <p:cNvSpPr>
            <a:spLocks noChangeArrowheads="1"/>
          </p:cNvSpPr>
          <p:nvPr/>
        </p:nvSpPr>
        <p:spPr bwMode="auto">
          <a:xfrm>
            <a:off x="0" y="8286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M</a:t>
            </a:r>
            <a:r>
              <a:rPr lang="fr-FR" altLang="fr-FR" b="1" dirty="0" smtClean="0">
                <a:solidFill>
                  <a:srgbClr val="FF0000"/>
                </a:solidFill>
                <a:latin typeface="Verlag Black" pitchFamily="2" charset="0"/>
              </a:rPr>
              <a:t>éthanisation</a:t>
            </a:r>
            <a:endParaRPr lang="fr-FR" altLang="fr-FR" dirty="0">
              <a:solidFill>
                <a:srgbClr val="FF0000"/>
              </a:solidFill>
              <a:latin typeface="Verlag Black" pitchFamily="2" charset="0"/>
            </a:endParaRPr>
          </a:p>
        </p:txBody>
      </p:sp>
      <p:pic>
        <p:nvPicPr>
          <p:cNvPr id="8" name="Image 7" descr="Une image contenant conception, illustration&#10;&#10;Description générée automatiquement avec une confiance faible">
            <a:extLst>
              <a:ext uri="{FF2B5EF4-FFF2-40B4-BE49-F238E27FC236}">
                <a16:creationId xmlns="" xmlns:a16="http://schemas.microsoft.com/office/drawing/2014/main" id="{A3FFD70B-9F93-7CDD-38F3-3528F3B5D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8675" y="910673"/>
            <a:ext cx="455813" cy="386450"/>
          </a:xfrm>
          <a:prstGeom prst="rect">
            <a:avLst/>
          </a:prstGeom>
        </p:spPr>
      </p:pic>
      <p:pic>
        <p:nvPicPr>
          <p:cNvPr id="10" name="Image 9" descr="Une image contenant conception, illustration&#10;&#10;Description générée automatiquement avec une confiance faible">
            <a:extLst>
              <a:ext uri="{FF2B5EF4-FFF2-40B4-BE49-F238E27FC236}">
                <a16:creationId xmlns="" xmlns:a16="http://schemas.microsoft.com/office/drawing/2014/main" id="{A3FFD70B-9F93-7CDD-38F3-3528F3B5D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64" y="910673"/>
            <a:ext cx="455813" cy="386450"/>
          </a:xfrm>
          <a:prstGeom prst="rect">
            <a:avLst/>
          </a:prstGeom>
        </p:spPr>
      </p:pic>
      <p:sp>
        <p:nvSpPr>
          <p:cNvPr id="9" name="ZoneTexte 8"/>
          <p:cNvSpPr txBox="1"/>
          <p:nvPr/>
        </p:nvSpPr>
        <p:spPr>
          <a:xfrm>
            <a:off x="483724" y="2622476"/>
            <a:ext cx="4017254" cy="2677656"/>
          </a:xfrm>
          <a:prstGeom prst="rect">
            <a:avLst/>
          </a:prstGeom>
          <a:noFill/>
          <a:ln>
            <a:solidFill>
              <a:schemeClr val="tx1"/>
            </a:solidFill>
          </a:ln>
        </p:spPr>
        <p:txBody>
          <a:bodyPr wrap="square" rtlCol="0">
            <a:spAutoFit/>
          </a:bodyPr>
          <a:ls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fr-FR" sz="1600" u="sng" dirty="0" smtClean="0"/>
              <a:t>Méthodologie :</a:t>
            </a:r>
          </a:p>
          <a:p>
            <a:pPr algn="just"/>
            <a:endParaRPr lang="fr-FR" sz="1400" dirty="0"/>
          </a:p>
          <a:p>
            <a:pPr algn="just"/>
            <a:r>
              <a:rPr lang="fr-FR" sz="1400" b="1" dirty="0"/>
              <a:t>Périmètres de 100 m et 200 m autour des sièges d’exploitation et des ZAE, </a:t>
            </a:r>
            <a:r>
              <a:rPr lang="fr-FR" sz="1400" dirty="0"/>
              <a:t>à privilégier pour le développement de la méthanisation</a:t>
            </a:r>
            <a:r>
              <a:rPr lang="fr-FR" sz="1400" dirty="0" smtClean="0"/>
              <a:t>.</a:t>
            </a:r>
          </a:p>
          <a:p>
            <a:pPr algn="just"/>
            <a:endParaRPr lang="fr-FR" sz="1400" dirty="0" smtClean="0"/>
          </a:p>
          <a:p>
            <a:pPr algn="just"/>
            <a:r>
              <a:rPr lang="fr-FR" sz="1400" b="1" u="sng" dirty="0" err="1" smtClean="0"/>
              <a:t>Pré-requis</a:t>
            </a:r>
            <a:r>
              <a:rPr lang="fr-FR" sz="1400" b="1" u="sng" dirty="0" smtClean="0"/>
              <a:t> </a:t>
            </a:r>
            <a:r>
              <a:rPr lang="fr-FR" sz="1400" b="1" u="sng" dirty="0"/>
              <a:t>réglementation </a:t>
            </a:r>
            <a:r>
              <a:rPr lang="fr-FR" sz="1400" b="1" u="sng" dirty="0" smtClean="0"/>
              <a:t>:</a:t>
            </a:r>
          </a:p>
          <a:p>
            <a:pPr algn="just"/>
            <a:endParaRPr lang="fr-FR" sz="1400" dirty="0" smtClean="0"/>
          </a:p>
          <a:p>
            <a:pPr algn="just"/>
            <a:r>
              <a:rPr lang="fr-FR" sz="1400" i="1" dirty="0" smtClean="0"/>
              <a:t>Tout </a:t>
            </a:r>
            <a:r>
              <a:rPr lang="fr-FR" sz="1400" i="1" dirty="0"/>
              <a:t>projet d’unité de méthanisation devra respecter une distance de 200 m minimum par rapport aux habitations </a:t>
            </a:r>
            <a:r>
              <a:rPr lang="fr-FR" sz="1400" i="1" dirty="0" smtClean="0"/>
              <a:t>existantes.</a:t>
            </a:r>
          </a:p>
          <a:p>
            <a:pPr algn="just"/>
            <a:endParaRPr lang="fr-FR" sz="1200" b="1"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1697" y="1413450"/>
            <a:ext cx="3604334" cy="5095708"/>
          </a:xfrm>
          <a:prstGeom prst="rect">
            <a:avLst/>
          </a:prstGeom>
        </p:spPr>
      </p:pic>
    </p:spTree>
    <p:extLst>
      <p:ext uri="{BB962C8B-B14F-4D97-AF65-F5344CB8AC3E}">
        <p14:creationId xmlns:p14="http://schemas.microsoft.com/office/powerpoint/2010/main" val="110787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11FB1E35-AA73-13B6-F2D7-7E0D7197AB2E}"/>
              </a:ext>
            </a:extLst>
          </p:cNvPr>
          <p:cNvSpPr>
            <a:spLocks noChangeArrowheads="1"/>
          </p:cNvSpPr>
          <p:nvPr/>
        </p:nvSpPr>
        <p:spPr bwMode="auto">
          <a:xfrm>
            <a:off x="0" y="716979"/>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E</a:t>
            </a:r>
            <a:r>
              <a:rPr lang="fr-FR" altLang="fr-FR" b="1" dirty="0" smtClean="0">
                <a:solidFill>
                  <a:srgbClr val="FF0000"/>
                </a:solidFill>
                <a:latin typeface="Verlag Black" pitchFamily="2" charset="0"/>
              </a:rPr>
              <a:t>olien</a:t>
            </a:r>
            <a:endParaRPr lang="fr-FR" altLang="fr-FR" dirty="0">
              <a:solidFill>
                <a:srgbClr val="FF0000"/>
              </a:solidFill>
              <a:latin typeface="Verlag Black" pitchFamily="2"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5" y="828739"/>
            <a:ext cx="472440" cy="47244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0021" y="843627"/>
            <a:ext cx="472440" cy="472440"/>
          </a:xfrm>
          <a:prstGeom prst="rect">
            <a:avLst/>
          </a:prstGeom>
        </p:spPr>
      </p:pic>
      <p:sp>
        <p:nvSpPr>
          <p:cNvPr id="9" name="ZoneTexte 8"/>
          <p:cNvSpPr txBox="1"/>
          <p:nvPr/>
        </p:nvSpPr>
        <p:spPr>
          <a:xfrm>
            <a:off x="507233" y="3170879"/>
            <a:ext cx="3656394" cy="1138773"/>
          </a:xfrm>
          <a:prstGeom prst="rect">
            <a:avLst/>
          </a:prstGeom>
          <a:noFill/>
          <a:ln>
            <a:solidFill>
              <a:schemeClr val="tx1"/>
            </a:solidFill>
          </a:ln>
        </p:spPr>
        <p:txBody>
          <a:bodyPr wrap="square" rtlCol="0">
            <a:spAutoFit/>
          </a:bodyPr>
          <a:lstStyle/>
          <a:p>
            <a:pPr algn="ctr"/>
            <a:r>
              <a:rPr lang="fr-FR" sz="2000" u="sng" dirty="0" smtClean="0"/>
              <a:t>Méthodologie :</a:t>
            </a:r>
          </a:p>
          <a:p>
            <a:pPr algn="just"/>
            <a:endParaRPr lang="fr-FR" sz="1600" dirty="0"/>
          </a:p>
          <a:p>
            <a:pPr algn="just"/>
            <a:r>
              <a:rPr lang="fr-FR" sz="1600" b="1" dirty="0" smtClean="0"/>
              <a:t>Cartographie </a:t>
            </a:r>
            <a:r>
              <a:rPr lang="fr-FR" sz="1600" b="1" dirty="0"/>
              <a:t>des zones </a:t>
            </a:r>
            <a:r>
              <a:rPr lang="fr-FR" sz="1600" b="1" dirty="0" smtClean="0"/>
              <a:t>potentiellement favorables éditée par l’Etat.</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490" y="1215116"/>
            <a:ext cx="3746376" cy="5296523"/>
          </a:xfrm>
          <a:prstGeom prst="rect">
            <a:avLst/>
          </a:prstGeom>
        </p:spPr>
      </p:pic>
    </p:spTree>
    <p:extLst>
      <p:ext uri="{BB962C8B-B14F-4D97-AF65-F5344CB8AC3E}">
        <p14:creationId xmlns:p14="http://schemas.microsoft.com/office/powerpoint/2010/main" val="3751154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xmlns="" id="{10163C0B-F89D-777F-7874-E815E7A43A59}"/>
              </a:ext>
            </a:extLst>
          </p:cNvPr>
          <p:cNvSpPr>
            <a:spLocks noChangeArrowheads="1"/>
          </p:cNvSpPr>
          <p:nvPr/>
        </p:nvSpPr>
        <p:spPr bwMode="auto">
          <a:xfrm>
            <a:off x="0" y="81250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sz="3600" b="1" dirty="0">
                <a:solidFill>
                  <a:srgbClr val="FF0000"/>
                </a:solidFill>
                <a:latin typeface="Verlag Black" pitchFamily="2" charset="0"/>
              </a:rPr>
              <a:t>Contexte</a:t>
            </a:r>
            <a:endParaRPr lang="fr-FR" altLang="fr-FR" sz="3600" dirty="0">
              <a:solidFill>
                <a:srgbClr val="FF0000"/>
              </a:solidFill>
              <a:latin typeface="Verlag Black" pitchFamily="2" charset="0"/>
            </a:endParaRPr>
          </a:p>
        </p:txBody>
      </p:sp>
      <p:sp>
        <p:nvSpPr>
          <p:cNvPr id="5" name="ZoneTexte 4">
            <a:extLst>
              <a:ext uri="{FF2B5EF4-FFF2-40B4-BE49-F238E27FC236}">
                <a16:creationId xmlns:a16="http://schemas.microsoft.com/office/drawing/2014/main" xmlns="" id="{B55338D9-F717-5B88-367A-A329AC9CD2AE}"/>
              </a:ext>
            </a:extLst>
          </p:cNvPr>
          <p:cNvSpPr txBox="1"/>
          <p:nvPr/>
        </p:nvSpPr>
        <p:spPr>
          <a:xfrm>
            <a:off x="0" y="1360235"/>
            <a:ext cx="9144000" cy="6063198"/>
          </a:xfrm>
          <a:prstGeom prst="rect">
            <a:avLst/>
          </a:prstGeom>
          <a:noFill/>
        </p:spPr>
        <p:txBody>
          <a:bodyPr lIns="91440" tIns="45720" rIns="91440" bIns="45720" anchor="t">
            <a:spAutoFit/>
          </a:bodyPr>
          <a:lstStyle/>
          <a:p>
            <a:pPr marL="342900" indent="-342900" algn="just">
              <a:buFont typeface="Arial" panose="020B0604020202020204" pitchFamily="34" charset="0"/>
              <a:buChar char="•"/>
              <a:defRPr/>
            </a:pPr>
            <a:r>
              <a:rPr lang="fr-FR" sz="2000" b="1" dirty="0" smtClean="0">
                <a:latin typeface="Times New Roman"/>
                <a:cs typeface="Times New Roman"/>
              </a:rPr>
              <a:t>Loi </a:t>
            </a:r>
            <a:r>
              <a:rPr lang="fr-FR" sz="2000" b="1" dirty="0">
                <a:latin typeface="Times New Roman"/>
                <a:cs typeface="Times New Roman"/>
              </a:rPr>
              <a:t>APER </a:t>
            </a:r>
            <a:r>
              <a:rPr lang="fr-FR" sz="2000" dirty="0">
                <a:latin typeface="Times New Roman"/>
                <a:cs typeface="Times New Roman"/>
              </a:rPr>
              <a:t>(Accélération de la Production d’Energie Renouvelable) du 10/03/2023</a:t>
            </a:r>
          </a:p>
          <a:p>
            <a:pPr>
              <a:defRPr/>
            </a:pPr>
            <a:endParaRPr lang="fr-FR" sz="2000" dirty="0">
              <a:latin typeface="Times New Roman"/>
              <a:cs typeface="Times New Roman"/>
            </a:endParaRPr>
          </a:p>
          <a:p>
            <a:pPr marL="342900" indent="-342900" algn="just">
              <a:buFont typeface="Arial" panose="020B0604020202020204" pitchFamily="34" charset="0"/>
              <a:buChar char="•"/>
              <a:defRPr/>
            </a:pPr>
            <a:r>
              <a:rPr lang="fr-FR" sz="2000" b="1" dirty="0">
                <a:latin typeface="Times New Roman"/>
                <a:cs typeface="Times New Roman"/>
              </a:rPr>
              <a:t>Obligation pour les communes d’identifier des zones d’accélération de production </a:t>
            </a:r>
            <a:r>
              <a:rPr lang="fr-FR" sz="2000" b="1" dirty="0" smtClean="0">
                <a:latin typeface="Times New Roman"/>
                <a:cs typeface="Times New Roman"/>
              </a:rPr>
              <a:t>d’énergie renouvelable (</a:t>
            </a:r>
            <a:r>
              <a:rPr lang="fr-FR" sz="2000" b="1" dirty="0" err="1" smtClean="0">
                <a:latin typeface="Times New Roman"/>
                <a:cs typeface="Times New Roman"/>
              </a:rPr>
              <a:t>EnR</a:t>
            </a:r>
            <a:r>
              <a:rPr lang="fr-FR" sz="2000" b="1" dirty="0" smtClean="0">
                <a:latin typeface="Times New Roman"/>
                <a:cs typeface="Times New Roman"/>
              </a:rPr>
              <a:t>) </a:t>
            </a:r>
            <a:r>
              <a:rPr lang="fr-FR" sz="2000" b="1" dirty="0">
                <a:latin typeface="Times New Roman"/>
                <a:cs typeface="Times New Roman"/>
              </a:rPr>
              <a:t>sur leur territoire – traduction in fine dans le document d’urbanisme</a:t>
            </a:r>
            <a:endParaRPr lang="fr-FR" sz="2000" dirty="0">
              <a:latin typeface="Times New Roman"/>
              <a:cs typeface="Times New Roman"/>
            </a:endParaRPr>
          </a:p>
          <a:p>
            <a:pPr>
              <a:defRPr/>
            </a:pPr>
            <a:endParaRPr lang="fr-FR" sz="2000" b="1" dirty="0">
              <a:latin typeface="Times New Roman"/>
              <a:cs typeface="Times New Roman"/>
            </a:endParaRPr>
          </a:p>
          <a:p>
            <a:pPr marL="342900" indent="-342900">
              <a:buFont typeface="Arial" panose="020B0604020202020204" pitchFamily="34" charset="0"/>
              <a:buChar char="•"/>
              <a:defRPr/>
            </a:pPr>
            <a:r>
              <a:rPr lang="fr-FR" sz="2000" b="1" u="sng" dirty="0">
                <a:latin typeface="Times New Roman"/>
                <a:cs typeface="Times New Roman"/>
              </a:rPr>
              <a:t>Méthode : </a:t>
            </a:r>
            <a:endParaRPr lang="fr-FR" sz="2000" b="1" u="sng" dirty="0" smtClean="0">
              <a:latin typeface="Times New Roman"/>
              <a:cs typeface="Times New Roman"/>
            </a:endParaRPr>
          </a:p>
          <a:p>
            <a:pPr marL="342900" indent="-342900" algn="just">
              <a:buFontTx/>
              <a:buChar char="-"/>
              <a:defRPr/>
            </a:pPr>
            <a:r>
              <a:rPr lang="fr-FR" sz="2000" dirty="0" smtClean="0">
                <a:latin typeface="Times New Roman"/>
                <a:cs typeface="Times New Roman"/>
              </a:rPr>
              <a:t>Accompagnement des communes par l’Agglomération </a:t>
            </a:r>
          </a:p>
          <a:p>
            <a:pPr marL="342900" indent="-342900" algn="just">
              <a:buFontTx/>
              <a:buChar char="-"/>
              <a:defRPr/>
            </a:pPr>
            <a:r>
              <a:rPr lang="fr-FR" sz="2000" dirty="0" smtClean="0">
                <a:latin typeface="Times New Roman"/>
                <a:cs typeface="Times New Roman"/>
              </a:rPr>
              <a:t>Proposition du zonage </a:t>
            </a:r>
            <a:r>
              <a:rPr lang="fr-FR" sz="2000" dirty="0">
                <a:latin typeface="Times New Roman"/>
                <a:cs typeface="Times New Roman"/>
              </a:rPr>
              <a:t>par les </a:t>
            </a:r>
            <a:r>
              <a:rPr lang="fr-FR" sz="2000" dirty="0" smtClean="0">
                <a:latin typeface="Times New Roman"/>
                <a:cs typeface="Times New Roman"/>
              </a:rPr>
              <a:t>communes </a:t>
            </a:r>
          </a:p>
          <a:p>
            <a:pPr marL="342900" indent="-342900" algn="just">
              <a:buFontTx/>
              <a:buChar char="-"/>
              <a:defRPr/>
            </a:pPr>
            <a:r>
              <a:rPr lang="fr-FR" sz="2000" dirty="0" smtClean="0">
                <a:latin typeface="Times New Roman"/>
                <a:cs typeface="Times New Roman"/>
              </a:rPr>
              <a:t>Délibération Conseil Municipal pour </a:t>
            </a:r>
            <a:r>
              <a:rPr lang="fr-FR" sz="2000" dirty="0">
                <a:latin typeface="Times New Roman"/>
                <a:cs typeface="Times New Roman"/>
              </a:rPr>
              <a:t>organiser</a:t>
            </a:r>
            <a:r>
              <a:rPr lang="fr-FR" sz="2000" dirty="0" smtClean="0">
                <a:latin typeface="Times New Roman"/>
                <a:cs typeface="Times New Roman"/>
              </a:rPr>
              <a:t> de la concertation</a:t>
            </a:r>
          </a:p>
          <a:p>
            <a:pPr marL="342900" indent="-342900" algn="just">
              <a:buFontTx/>
              <a:buChar char="-"/>
              <a:defRPr/>
            </a:pPr>
            <a:r>
              <a:rPr lang="fr-FR" sz="2000" dirty="0">
                <a:latin typeface="Times New Roman"/>
                <a:cs typeface="Times New Roman"/>
              </a:rPr>
              <a:t>Concertation durant 15 jours minimum</a:t>
            </a:r>
          </a:p>
          <a:p>
            <a:pPr marL="342900" indent="-342900" algn="just">
              <a:buFontTx/>
              <a:buChar char="-"/>
              <a:defRPr/>
            </a:pPr>
            <a:r>
              <a:rPr lang="fr-FR" sz="2000" dirty="0" smtClean="0">
                <a:latin typeface="Times New Roman"/>
                <a:cs typeface="Times New Roman"/>
              </a:rPr>
              <a:t>Délibération </a:t>
            </a:r>
            <a:r>
              <a:rPr lang="fr-FR" sz="2000" dirty="0">
                <a:latin typeface="Times New Roman"/>
                <a:cs typeface="Times New Roman"/>
              </a:rPr>
              <a:t>du </a:t>
            </a:r>
            <a:r>
              <a:rPr lang="fr-FR" sz="2000" dirty="0" smtClean="0">
                <a:latin typeface="Times New Roman"/>
                <a:cs typeface="Times New Roman"/>
              </a:rPr>
              <a:t>Conseil Municipal tirant bilan de la concertation </a:t>
            </a:r>
          </a:p>
          <a:p>
            <a:pPr marL="342900" indent="-342900" algn="just">
              <a:buFontTx/>
              <a:buChar char="-"/>
              <a:defRPr/>
            </a:pPr>
            <a:r>
              <a:rPr lang="fr-FR" sz="2000" dirty="0" smtClean="0">
                <a:latin typeface="Times New Roman"/>
                <a:cs typeface="Times New Roman"/>
              </a:rPr>
              <a:t>Débat au niveau de l’agglomération</a:t>
            </a:r>
          </a:p>
          <a:p>
            <a:pPr marL="342900" indent="-342900" algn="just">
              <a:buFontTx/>
              <a:buChar char="-"/>
              <a:defRPr/>
            </a:pPr>
            <a:r>
              <a:rPr lang="fr-FR" sz="2000" dirty="0">
                <a:latin typeface="Times New Roman"/>
                <a:cs typeface="Times New Roman"/>
              </a:rPr>
              <a:t>T</a:t>
            </a:r>
            <a:r>
              <a:rPr lang="fr-FR" sz="2000" dirty="0" smtClean="0">
                <a:latin typeface="Times New Roman"/>
                <a:cs typeface="Times New Roman"/>
              </a:rPr>
              <a:t>ransmission </a:t>
            </a:r>
            <a:r>
              <a:rPr lang="fr-FR" sz="2000" dirty="0">
                <a:latin typeface="Times New Roman"/>
                <a:cs typeface="Times New Roman"/>
              </a:rPr>
              <a:t>à la P</a:t>
            </a:r>
            <a:r>
              <a:rPr lang="fr-FR" sz="2000" dirty="0" smtClean="0">
                <a:latin typeface="Times New Roman"/>
                <a:cs typeface="Times New Roman"/>
              </a:rPr>
              <a:t>réfecture qui envoie au </a:t>
            </a:r>
            <a:r>
              <a:rPr lang="fr-FR" sz="2000" dirty="0">
                <a:latin typeface="Times New Roman"/>
                <a:cs typeface="Times New Roman"/>
              </a:rPr>
              <a:t>comité régional </a:t>
            </a:r>
            <a:r>
              <a:rPr lang="fr-FR" sz="2000" dirty="0" smtClean="0">
                <a:latin typeface="Times New Roman"/>
                <a:cs typeface="Times New Roman"/>
              </a:rPr>
              <a:t>de l’énergie. Sous </a:t>
            </a:r>
            <a:r>
              <a:rPr lang="fr-FR" sz="2000" dirty="0">
                <a:latin typeface="Times New Roman"/>
                <a:cs typeface="Times New Roman"/>
              </a:rPr>
              <a:t>3 mois </a:t>
            </a:r>
            <a:r>
              <a:rPr lang="fr-FR" sz="2000" dirty="0" smtClean="0">
                <a:latin typeface="Times New Roman"/>
                <a:cs typeface="Times New Roman"/>
              </a:rPr>
              <a:t>le comité émets un </a:t>
            </a:r>
            <a:r>
              <a:rPr lang="fr-FR" sz="2000" dirty="0">
                <a:latin typeface="Times New Roman"/>
                <a:cs typeface="Times New Roman"/>
              </a:rPr>
              <a:t>avis : soit avis favorable, </a:t>
            </a:r>
            <a:r>
              <a:rPr lang="fr-FR" sz="2000" dirty="0" smtClean="0">
                <a:latin typeface="Times New Roman"/>
                <a:cs typeface="Times New Roman"/>
              </a:rPr>
              <a:t>les communes </a:t>
            </a:r>
            <a:r>
              <a:rPr lang="fr-FR" sz="2000" dirty="0">
                <a:latin typeface="Times New Roman"/>
                <a:cs typeface="Times New Roman"/>
              </a:rPr>
              <a:t>approuvent, soit avis défavorable, </a:t>
            </a:r>
            <a:r>
              <a:rPr lang="fr-FR" sz="2000" dirty="0" smtClean="0">
                <a:latin typeface="Times New Roman"/>
                <a:cs typeface="Times New Roman"/>
              </a:rPr>
              <a:t>les communes </a:t>
            </a:r>
            <a:r>
              <a:rPr lang="fr-FR" sz="2000" dirty="0">
                <a:latin typeface="Times New Roman"/>
                <a:cs typeface="Times New Roman"/>
              </a:rPr>
              <a:t>doivent recommencer la démarche </a:t>
            </a:r>
            <a:r>
              <a:rPr lang="fr-FR" sz="2000" dirty="0" smtClean="0">
                <a:latin typeface="Times New Roman"/>
                <a:cs typeface="Times New Roman"/>
              </a:rPr>
              <a:t>pour </a:t>
            </a:r>
            <a:r>
              <a:rPr lang="fr-FR" sz="2000" dirty="0">
                <a:latin typeface="Times New Roman"/>
                <a:cs typeface="Times New Roman"/>
              </a:rPr>
              <a:t>compléter </a:t>
            </a:r>
            <a:r>
              <a:rPr lang="fr-FR" sz="2000" dirty="0" smtClean="0">
                <a:latin typeface="Times New Roman"/>
                <a:cs typeface="Times New Roman"/>
              </a:rPr>
              <a:t>les cartes.</a:t>
            </a:r>
            <a:endParaRPr lang="fr-FR" sz="2000" dirty="0"/>
          </a:p>
          <a:p>
            <a:pPr>
              <a:defRPr/>
            </a:pPr>
            <a:endParaRPr lang="fr-FR" dirty="0">
              <a:cs typeface="Times New Roman" panose="02020603050405020304" pitchFamily="18" charset="0"/>
            </a:endParaRPr>
          </a:p>
          <a:p>
            <a:pPr>
              <a:defRPr/>
            </a:pPr>
            <a:endParaRPr lang="fr-FR" dirty="0">
              <a:cs typeface="Times New Roman" panose="02020603050405020304" pitchFamily="18" charset="0"/>
            </a:endParaRPr>
          </a:p>
        </p:txBody>
      </p:sp>
    </p:spTree>
    <p:extLst>
      <p:ext uri="{BB962C8B-B14F-4D97-AF65-F5344CB8AC3E}">
        <p14:creationId xmlns:p14="http://schemas.microsoft.com/office/powerpoint/2010/main" val="311647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933575"/>
            <a:ext cx="9144000" cy="4755148"/>
          </a:xfrm>
          <a:prstGeom prst="rect">
            <a:avLst/>
          </a:prstGeom>
          <a:noFill/>
        </p:spPr>
        <p:txBody>
          <a:bodyPr wrap="square" rtlCol="0">
            <a:spAutoFit/>
          </a:bodyPr>
          <a:lstStyle/>
          <a:p>
            <a:pPr algn="just"/>
            <a:r>
              <a:rPr lang="fr-FR" sz="1600" dirty="0" smtClean="0"/>
              <a:t>Le PCAET est un outil de planification de la politique énergétique et climatique de l’Agglomération qui se décline dans les politiques publiques de la collectivité. </a:t>
            </a:r>
          </a:p>
          <a:p>
            <a:pPr algn="just"/>
            <a:endParaRPr lang="fr-FR" sz="1600" dirty="0" smtClean="0"/>
          </a:p>
          <a:p>
            <a:pPr algn="just"/>
            <a:r>
              <a:rPr lang="fr-FR" sz="1600" dirty="0"/>
              <a:t>D’une durée de 6 ans, le PCAET fixe des objectifs en matière de réduction des consommations énergétiques et d’émission de gaz à effet de serre (GES), d’amélioration de la qualité de l’air, et de production d’énergie renouvelable (</a:t>
            </a:r>
            <a:r>
              <a:rPr lang="fr-FR" sz="1600" dirty="0" err="1"/>
              <a:t>EnR</a:t>
            </a:r>
            <a:r>
              <a:rPr lang="fr-FR" sz="1600" dirty="0"/>
              <a:t>) pour concilier développement du territoire et adaptation au changement climatique.</a:t>
            </a:r>
          </a:p>
          <a:p>
            <a:pPr algn="just"/>
            <a:endParaRPr lang="fr-FR" sz="1600" dirty="0"/>
          </a:p>
          <a:p>
            <a:pPr algn="just"/>
            <a:r>
              <a:rPr lang="fr-FR" sz="1600" dirty="0"/>
              <a:t>L’Agglomération s’est fixée une trajectoire chiffrée en matière de transition énergétique à l’horizon de 2030 et 2050</a:t>
            </a:r>
            <a:r>
              <a:rPr lang="fr-FR" sz="1600" dirty="0" smtClean="0"/>
              <a:t>.</a:t>
            </a:r>
          </a:p>
          <a:p>
            <a:pPr algn="just"/>
            <a:endParaRPr lang="fr-FR" sz="1600" dirty="0"/>
          </a:p>
          <a:p>
            <a:pPr algn="just"/>
            <a:r>
              <a:rPr lang="fr-FR" sz="1600" u="sng" dirty="0" smtClean="0"/>
              <a:t>Ambitions </a:t>
            </a:r>
            <a:r>
              <a:rPr lang="fr-FR" sz="1600" u="sng" dirty="0"/>
              <a:t>2030</a:t>
            </a:r>
            <a:r>
              <a:rPr lang="fr-FR" sz="1600" dirty="0"/>
              <a:t> :</a:t>
            </a:r>
          </a:p>
          <a:p>
            <a:pPr marL="285750" indent="-285750" algn="just">
              <a:buFont typeface="Arial" panose="020B0604020202020204" pitchFamily="34" charset="0"/>
              <a:buChar char="•"/>
            </a:pPr>
            <a:r>
              <a:rPr lang="fr-FR" sz="1600" b="1" dirty="0"/>
              <a:t>une production d’</a:t>
            </a:r>
            <a:r>
              <a:rPr lang="fr-FR" sz="1600" b="1" dirty="0" err="1"/>
              <a:t>EnR</a:t>
            </a:r>
            <a:r>
              <a:rPr lang="fr-FR" sz="1600" b="1" dirty="0"/>
              <a:t> augmentée : part à 28 % ;</a:t>
            </a:r>
          </a:p>
          <a:p>
            <a:pPr marL="285750" indent="-285750" algn="just">
              <a:buFont typeface="Arial" panose="020B0604020202020204" pitchFamily="34" charset="0"/>
              <a:buChar char="•"/>
            </a:pPr>
            <a:r>
              <a:rPr lang="fr-FR" sz="1600" dirty="0"/>
              <a:t>une baisse des GES : - 22,7 % ;</a:t>
            </a:r>
          </a:p>
          <a:p>
            <a:pPr marL="285750" indent="-285750" algn="just">
              <a:buFont typeface="Arial" panose="020B0604020202020204" pitchFamily="34" charset="0"/>
              <a:buChar char="•"/>
            </a:pPr>
            <a:r>
              <a:rPr lang="fr-FR" sz="1600" dirty="0"/>
              <a:t>une baisse de la consommation d’énergie : - 18,6 %.</a:t>
            </a:r>
          </a:p>
          <a:p>
            <a:pPr algn="just"/>
            <a:r>
              <a:rPr lang="fr-FR" sz="1600" u="sng" dirty="0"/>
              <a:t>Ambitions 2050</a:t>
            </a:r>
            <a:r>
              <a:rPr lang="fr-FR" sz="1600" dirty="0"/>
              <a:t> :</a:t>
            </a:r>
          </a:p>
          <a:p>
            <a:pPr marL="285750" indent="-285750" algn="just">
              <a:buFont typeface="Arial" panose="020B0604020202020204" pitchFamily="34" charset="0"/>
              <a:buChar char="•"/>
            </a:pPr>
            <a:r>
              <a:rPr lang="fr-FR" sz="1600" b="1" dirty="0"/>
              <a:t>porter la part des énergies renouvelables du territoire à 100 % </a:t>
            </a:r>
            <a:r>
              <a:rPr lang="fr-FR" sz="1600" b="1" dirty="0" smtClean="0"/>
              <a:t>;</a:t>
            </a:r>
            <a:endParaRPr lang="fr-FR" sz="1600" dirty="0" smtClean="0"/>
          </a:p>
          <a:p>
            <a:pPr marL="285750" indent="-285750" algn="just">
              <a:buFont typeface="Arial" panose="020B0604020202020204" pitchFamily="34" charset="0"/>
              <a:buChar char="•"/>
            </a:pPr>
            <a:r>
              <a:rPr lang="fr-FR" sz="1600" dirty="0"/>
              <a:t>atteindre la neutralité </a:t>
            </a:r>
            <a:r>
              <a:rPr lang="fr-FR" sz="1600" dirty="0" smtClean="0"/>
              <a:t>carbone ;</a:t>
            </a:r>
          </a:p>
          <a:p>
            <a:pPr marL="285750" indent="-285750" algn="just">
              <a:buFont typeface="Arial" panose="020B0604020202020204" pitchFamily="34" charset="0"/>
              <a:buChar char="•"/>
            </a:pPr>
            <a:r>
              <a:rPr lang="fr-FR" sz="1600" dirty="0" smtClean="0"/>
              <a:t>réduire </a:t>
            </a:r>
            <a:r>
              <a:rPr lang="fr-FR" sz="1600" dirty="0"/>
              <a:t>les consommations d’énergie de - 55 </a:t>
            </a:r>
            <a:r>
              <a:rPr lang="fr-FR" sz="1600" dirty="0" smtClean="0"/>
              <a:t>%</a:t>
            </a:r>
            <a:r>
              <a:rPr lang="fr-FR" sz="1600" dirty="0"/>
              <a:t>.</a:t>
            </a:r>
            <a:endParaRPr lang="fr-FR" sz="1600" dirty="0" smtClean="0"/>
          </a:p>
          <a:p>
            <a:endParaRPr lang="fr-FR" sz="300" dirty="0" smtClean="0"/>
          </a:p>
          <a:p>
            <a:pPr algn="ctr"/>
            <a:r>
              <a:rPr lang="fr-FR" sz="1200" dirty="0">
                <a:hlinkClick r:id="rId3"/>
              </a:rPr>
              <a:t>https://www.larochesuryon.fr/pcaet</a:t>
            </a:r>
            <a:r>
              <a:rPr lang="fr-FR" sz="1200" dirty="0" smtClean="0">
                <a:hlinkClick r:id="rId3"/>
              </a:rPr>
              <a:t>/</a:t>
            </a:r>
            <a:endParaRPr lang="fr-FR" sz="1800" dirty="0"/>
          </a:p>
        </p:txBody>
      </p:sp>
      <p:sp>
        <p:nvSpPr>
          <p:cNvPr id="5" name="Rectangle 6">
            <a:extLst>
              <a:ext uri="{FF2B5EF4-FFF2-40B4-BE49-F238E27FC236}">
                <a16:creationId xmlns="" xmlns:a16="http://schemas.microsoft.com/office/drawing/2014/main" id="{0BC13AEC-0DD2-D4F6-DA3D-EE4955143F91}"/>
              </a:ext>
            </a:extLst>
          </p:cNvPr>
          <p:cNvSpPr>
            <a:spLocks noChangeArrowheads="1"/>
          </p:cNvSpPr>
          <p:nvPr/>
        </p:nvSpPr>
        <p:spPr bwMode="auto">
          <a:xfrm>
            <a:off x="624840" y="828675"/>
            <a:ext cx="7978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smtClean="0">
                <a:solidFill>
                  <a:srgbClr val="FF0000"/>
                </a:solidFill>
                <a:latin typeface="Verlag Black" pitchFamily="2" charset="0"/>
              </a:rPr>
              <a:t>Quel lien avec le Plan Climat Air Energie Territorial (PCAET) ?</a:t>
            </a:r>
            <a:endParaRPr lang="fr-FR" altLang="fr-FR" dirty="0">
              <a:solidFill>
                <a:srgbClr val="FF0000"/>
              </a:solidFill>
              <a:latin typeface="Verlag Black" pitchFamily="2" charset="0"/>
            </a:endParaRPr>
          </a:p>
        </p:txBody>
      </p:sp>
      <p:pic>
        <p:nvPicPr>
          <p:cNvPr id="9" name="Picture 2" descr="Plan climat-air-énergie territorial (PCA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454" t="14657" r="32369"/>
          <a:stretch/>
        </p:blipFill>
        <p:spPr bwMode="auto">
          <a:xfrm>
            <a:off x="7620" y="828675"/>
            <a:ext cx="701040" cy="543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lan climat-air-énergie territorial (PCA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454" t="14657" r="32369"/>
          <a:stretch/>
        </p:blipFill>
        <p:spPr bwMode="auto">
          <a:xfrm>
            <a:off x="8452130" y="823742"/>
            <a:ext cx="701040" cy="54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1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83132904-B3C3-183E-B087-F27C7D63E016}"/>
              </a:ext>
            </a:extLst>
          </p:cNvPr>
          <p:cNvSpPr txBox="1"/>
          <p:nvPr/>
        </p:nvSpPr>
        <p:spPr>
          <a:xfrm>
            <a:off x="179388" y="2924175"/>
            <a:ext cx="8820150" cy="1446550"/>
          </a:xfrm>
          <a:prstGeom prst="rect">
            <a:avLst/>
          </a:prstGeom>
          <a:noFill/>
        </p:spPr>
        <p:txBody>
          <a:bodyPr>
            <a:spAutoFit/>
          </a:bodyPr>
          <a:lstStyle/>
          <a:p>
            <a:pPr algn="ctr">
              <a:defRPr/>
            </a:pPr>
            <a:r>
              <a:rPr lang="fr-FR" sz="4400" b="1" dirty="0" smtClean="0">
                <a:solidFill>
                  <a:srgbClr val="FF0000"/>
                </a:solidFill>
                <a:latin typeface="Verlag Black"/>
                <a:ea typeface="+mj-ea"/>
                <a:cs typeface="+mj-cs"/>
              </a:rPr>
              <a:t>La Roche-sur-Yon Agglomération</a:t>
            </a:r>
            <a:endParaRPr lang="fr-FR" sz="4400" b="1" dirty="0">
              <a:solidFill>
                <a:srgbClr val="FF0000"/>
              </a:solidFill>
              <a:latin typeface="Verlag Black"/>
              <a:ea typeface="+mj-ea"/>
              <a:cs typeface="+mj-cs"/>
            </a:endParaRPr>
          </a:p>
        </p:txBody>
      </p:sp>
    </p:spTree>
    <p:extLst>
      <p:ext uri="{BB962C8B-B14F-4D97-AF65-F5344CB8AC3E}">
        <p14:creationId xmlns:p14="http://schemas.microsoft.com/office/powerpoint/2010/main" val="2979323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 xmlns:a16="http://schemas.microsoft.com/office/drawing/2014/main" id="{0BC13AEC-0DD2-D4F6-DA3D-EE4955143F91}"/>
              </a:ext>
            </a:extLst>
          </p:cNvPr>
          <p:cNvSpPr>
            <a:spLocks noChangeArrowheads="1"/>
          </p:cNvSpPr>
          <p:nvPr/>
        </p:nvSpPr>
        <p:spPr bwMode="auto">
          <a:xfrm>
            <a:off x="0" y="8286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smtClean="0">
                <a:solidFill>
                  <a:srgbClr val="FF0000"/>
                </a:solidFill>
                <a:latin typeface="Verlag Black" pitchFamily="2" charset="0"/>
              </a:rPr>
              <a:t>Mix énergétique dans le cadre du PCAET</a:t>
            </a:r>
            <a:endParaRPr lang="fr-FR" altLang="fr-FR" dirty="0">
              <a:solidFill>
                <a:srgbClr val="FF0000"/>
              </a:solidFill>
              <a:latin typeface="Verlag Black" pitchFamily="2" charset="0"/>
            </a:endParaRPr>
          </a:p>
        </p:txBody>
      </p:sp>
      <p:graphicFrame>
        <p:nvGraphicFramePr>
          <p:cNvPr id="4" name="Tableau 3">
            <a:extLst>
              <a:ext uri="{FF2B5EF4-FFF2-40B4-BE49-F238E27FC236}">
                <a16:creationId xmlns="" xmlns:a16="http://schemas.microsoft.com/office/drawing/2014/main" id="{6348380C-AFD9-4B31-9859-332FF187524E}"/>
              </a:ext>
            </a:extLst>
          </p:cNvPr>
          <p:cNvGraphicFramePr>
            <a:graphicFrameLocks noGrp="1"/>
          </p:cNvGraphicFramePr>
          <p:nvPr>
            <p:extLst/>
          </p:nvPr>
        </p:nvGraphicFramePr>
        <p:xfrm>
          <a:off x="91075" y="1860540"/>
          <a:ext cx="8923384" cy="3398520"/>
        </p:xfrm>
        <a:graphic>
          <a:graphicData uri="http://schemas.openxmlformats.org/drawingml/2006/table">
            <a:tbl>
              <a:tblPr firstRow="1" bandRow="1">
                <a:tableStyleId>{00A15C55-8517-42AA-B614-E9B94910E393}</a:tableStyleId>
              </a:tblPr>
              <a:tblGrid>
                <a:gridCol w="2363332">
                  <a:extLst>
                    <a:ext uri="{9D8B030D-6E8A-4147-A177-3AD203B41FA5}">
                      <a16:colId xmlns="" xmlns:a16="http://schemas.microsoft.com/office/drawing/2014/main" val="20000"/>
                    </a:ext>
                  </a:extLst>
                </a:gridCol>
                <a:gridCol w="1233672"/>
                <a:gridCol w="1159656"/>
                <a:gridCol w="1415904">
                  <a:extLst>
                    <a:ext uri="{9D8B030D-6E8A-4147-A177-3AD203B41FA5}">
                      <a16:colId xmlns="" xmlns:a16="http://schemas.microsoft.com/office/drawing/2014/main" val="20003"/>
                    </a:ext>
                  </a:extLst>
                </a:gridCol>
                <a:gridCol w="1371600"/>
                <a:gridCol w="1379220"/>
              </a:tblGrid>
              <a:tr h="308610">
                <a:tc rowSpan="2">
                  <a:txBody>
                    <a:bodyPr/>
                    <a:lstStyle/>
                    <a:p>
                      <a:endParaRPr lang="fr-FR" dirty="0"/>
                    </a:p>
                  </a:txBody>
                  <a:tcPr marL="91447" marR="91447"/>
                </a:tc>
                <a:tc>
                  <a:txBody>
                    <a:bodyPr/>
                    <a:lstStyle/>
                    <a:p>
                      <a:pPr algn="ctr"/>
                      <a:r>
                        <a:rPr lang="fr-FR" dirty="0" smtClean="0"/>
                        <a:t>2016</a:t>
                      </a:r>
                      <a:endParaRPr lang="fr-FR" dirty="0"/>
                    </a:p>
                  </a:txBody>
                  <a:tcPr marL="91447" marR="91447" anchor="ctr"/>
                </a:tc>
                <a:tc>
                  <a:txBody>
                    <a:bodyPr/>
                    <a:lstStyle/>
                    <a:p>
                      <a:pPr algn="ctr"/>
                      <a:r>
                        <a:rPr lang="fr-FR" dirty="0"/>
                        <a:t>2021</a:t>
                      </a:r>
                    </a:p>
                  </a:txBody>
                  <a:tcPr marL="91447" marR="91447" anchor="ctr"/>
                </a:tc>
                <a:tc rowSpan="2">
                  <a:txBody>
                    <a:bodyPr/>
                    <a:lstStyle/>
                    <a:p>
                      <a:pPr algn="ctr"/>
                      <a:r>
                        <a:rPr lang="fr-FR" dirty="0" smtClean="0"/>
                        <a:t>Objectif</a:t>
                      </a:r>
                    </a:p>
                    <a:p>
                      <a:pPr algn="ctr"/>
                      <a:r>
                        <a:rPr lang="fr-FR" dirty="0" smtClean="0"/>
                        <a:t>2026</a:t>
                      </a:r>
                      <a:endParaRPr lang="fr-FR" dirty="0"/>
                    </a:p>
                  </a:txBody>
                  <a:tcPr marL="91447" marR="91447" anchor="ctr">
                    <a:solidFill>
                      <a:schemeClr val="accent6">
                        <a:lumMod val="75000"/>
                      </a:schemeClr>
                    </a:solidFill>
                  </a:tcPr>
                </a:tc>
                <a:tc rowSpan="2">
                  <a:txBody>
                    <a:bodyPr/>
                    <a:lstStyle/>
                    <a:p>
                      <a:pPr algn="ctr"/>
                      <a:r>
                        <a:rPr lang="fr-FR" dirty="0" smtClean="0"/>
                        <a:t>Objectif</a:t>
                      </a:r>
                    </a:p>
                    <a:p>
                      <a:pPr algn="ctr"/>
                      <a:r>
                        <a:rPr lang="fr-FR" dirty="0" smtClean="0"/>
                        <a:t>2030</a:t>
                      </a:r>
                      <a:endParaRPr lang="fr-FR" dirty="0"/>
                    </a:p>
                  </a:txBody>
                  <a:tcPr marL="91447" marR="91447" anchor="ctr">
                    <a:solidFill>
                      <a:schemeClr val="accent6">
                        <a:lumMod val="75000"/>
                      </a:schemeClr>
                    </a:solidFill>
                  </a:tcPr>
                </a:tc>
                <a:tc rowSpan="2">
                  <a:txBody>
                    <a:bodyPr/>
                    <a:lstStyle/>
                    <a:p>
                      <a:pPr algn="ctr"/>
                      <a:r>
                        <a:rPr lang="fr-FR" dirty="0" smtClean="0"/>
                        <a:t>Objectif</a:t>
                      </a:r>
                    </a:p>
                    <a:p>
                      <a:pPr algn="ctr"/>
                      <a:r>
                        <a:rPr lang="fr-FR" dirty="0" smtClean="0"/>
                        <a:t>2050</a:t>
                      </a:r>
                      <a:endParaRPr lang="fr-FR" dirty="0"/>
                    </a:p>
                  </a:txBody>
                  <a:tcPr marL="91447" marR="91447" anchor="ctr">
                    <a:solidFill>
                      <a:schemeClr val="accent6">
                        <a:lumMod val="75000"/>
                      </a:schemeClr>
                    </a:solidFill>
                  </a:tcPr>
                </a:tc>
                <a:extLst>
                  <a:ext uri="{0D108BD9-81ED-4DB2-BD59-A6C34878D82A}">
                    <a16:rowId xmlns="" xmlns:a16="http://schemas.microsoft.com/office/drawing/2014/main" val="10000"/>
                  </a:ext>
                </a:extLst>
              </a:tr>
              <a:tr h="185420">
                <a:tc vMerge="1">
                  <a:txBody>
                    <a:bodyPr/>
                    <a:lstStyle/>
                    <a:p>
                      <a:endParaRPr lang="fr-FR"/>
                    </a:p>
                  </a:txBody>
                  <a:tcPr/>
                </a:tc>
                <a:tc>
                  <a:txBody>
                    <a:bodyPr/>
                    <a:lstStyle/>
                    <a:p>
                      <a:pPr algn="ctr"/>
                      <a:r>
                        <a:rPr lang="fr-FR" sz="1000" dirty="0" smtClean="0">
                          <a:solidFill>
                            <a:schemeClr val="bg1"/>
                          </a:solidFill>
                        </a:rPr>
                        <a:t>BASEMIS®*</a:t>
                      </a:r>
                      <a:endParaRPr lang="fr-FR" sz="1000" dirty="0">
                        <a:solidFill>
                          <a:schemeClr val="bg1"/>
                        </a:solidFill>
                      </a:endParaRPr>
                    </a:p>
                  </a:txBody>
                  <a:tcPr marL="91447" marR="91447" anchor="ctr">
                    <a:solidFill>
                      <a:schemeClr val="bg2"/>
                    </a:solidFill>
                  </a:tcPr>
                </a:tc>
                <a:tc>
                  <a:txBody>
                    <a:bodyPr/>
                    <a:lstStyle/>
                    <a:p>
                      <a:pPr algn="ctr"/>
                      <a:r>
                        <a:rPr lang="fr-FR" sz="1000" dirty="0" smtClean="0">
                          <a:solidFill>
                            <a:schemeClr val="bg1"/>
                          </a:solidFill>
                        </a:rPr>
                        <a:t>BASEMIS®* </a:t>
                      </a:r>
                      <a:endParaRPr lang="fr-FR" sz="1000" dirty="0">
                        <a:solidFill>
                          <a:schemeClr val="bg1"/>
                        </a:solidFill>
                      </a:endParaRPr>
                    </a:p>
                  </a:txBody>
                  <a:tcPr marL="91447" marR="91447" anchor="ctr">
                    <a:solidFill>
                      <a:schemeClr val="bg2"/>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370840">
                <a:tc>
                  <a:txBody>
                    <a:bodyPr/>
                    <a:lstStyle/>
                    <a:p>
                      <a:r>
                        <a:rPr lang="fr-FR" dirty="0"/>
                        <a:t>Solaire </a:t>
                      </a:r>
                      <a:r>
                        <a:rPr lang="fr-FR" dirty="0" smtClean="0"/>
                        <a:t>Photovoltaïque</a:t>
                      </a:r>
                      <a:endParaRPr lang="fr-FR" b="1" dirty="0"/>
                    </a:p>
                  </a:txBody>
                  <a:tcPr marL="91447" marR="91447"/>
                </a:tc>
                <a:tc>
                  <a:txBody>
                    <a:bodyPr/>
                    <a:lstStyle/>
                    <a:p>
                      <a:pPr algn="ctr"/>
                      <a:r>
                        <a:rPr lang="fr-FR" sz="1500" b="0" dirty="0" smtClean="0">
                          <a:solidFill>
                            <a:srgbClr val="FF0000"/>
                          </a:solidFill>
                        </a:rPr>
                        <a:t>11</a:t>
                      </a:r>
                      <a:endParaRPr lang="fr-FR" sz="1500" b="0" dirty="0">
                        <a:solidFill>
                          <a:srgbClr val="FF0000"/>
                        </a:solidFill>
                      </a:endParaRPr>
                    </a:p>
                  </a:txBody>
                  <a:tcPr marL="91447" marR="91447" anchor="ctr"/>
                </a:tc>
                <a:tc>
                  <a:txBody>
                    <a:bodyPr/>
                    <a:lstStyle/>
                    <a:p>
                      <a:pPr algn="ctr"/>
                      <a:r>
                        <a:rPr lang="fr-FR" sz="1500" dirty="0" smtClean="0">
                          <a:solidFill>
                            <a:srgbClr val="FF0000"/>
                          </a:solidFill>
                        </a:rPr>
                        <a:t> 21</a:t>
                      </a:r>
                      <a:endParaRPr lang="fr-FR" sz="1500" b="1" dirty="0">
                        <a:solidFill>
                          <a:srgbClr val="FF0000"/>
                        </a:solidFill>
                      </a:endParaRPr>
                    </a:p>
                  </a:txBody>
                  <a:tcPr marL="91447" marR="91447" anchor="ctr"/>
                </a:tc>
                <a:tc>
                  <a:txBody>
                    <a:bodyPr/>
                    <a:lstStyle/>
                    <a:p>
                      <a:pPr algn="ctr"/>
                      <a:r>
                        <a:rPr lang="fr-FR" sz="1500" dirty="0" smtClean="0">
                          <a:solidFill>
                            <a:schemeClr val="tx1"/>
                          </a:solidFill>
                        </a:rPr>
                        <a:t>134</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a:solidFill>
                            <a:schemeClr val="tx1"/>
                          </a:solidFill>
                        </a:rPr>
                        <a:t>183</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smtClean="0">
                          <a:solidFill>
                            <a:schemeClr val="tx1"/>
                          </a:solidFill>
                        </a:rPr>
                        <a:t>426</a:t>
                      </a:r>
                      <a:endParaRPr lang="fr-FR" sz="1500" b="1" dirty="0">
                        <a:solidFill>
                          <a:schemeClr val="tx1"/>
                        </a:solidFill>
                      </a:endParaRPr>
                    </a:p>
                  </a:txBody>
                  <a:tcPr marL="91447" marR="91447" anchor="ctr">
                    <a:solidFill>
                      <a:schemeClr val="accent6">
                        <a:lumMod val="20000"/>
                        <a:lumOff val="80000"/>
                      </a:schemeClr>
                    </a:solidFill>
                  </a:tcPr>
                </a:tc>
                <a:extLst>
                  <a:ext uri="{0D108BD9-81ED-4DB2-BD59-A6C34878D82A}">
                    <a16:rowId xmlns="" xmlns:a16="http://schemas.microsoft.com/office/drawing/2014/main" val="10001"/>
                  </a:ext>
                </a:extLst>
              </a:tr>
              <a:tr h="370840">
                <a:tc>
                  <a:txBody>
                    <a:bodyPr/>
                    <a:lstStyle/>
                    <a:p>
                      <a:r>
                        <a:rPr lang="fr-FR" dirty="0" smtClean="0"/>
                        <a:t>Chaleur renouvelable </a:t>
                      </a:r>
                      <a:r>
                        <a:rPr lang="fr-FR" sz="1200" dirty="0" smtClean="0"/>
                        <a:t>(Solaire thermique, Bois énergie, </a:t>
                      </a:r>
                      <a:r>
                        <a:rPr lang="fr-FR" sz="1200" dirty="0" err="1" smtClean="0"/>
                        <a:t>aérothermie</a:t>
                      </a:r>
                      <a:r>
                        <a:rPr lang="fr-FR" sz="1200" baseline="0" dirty="0" smtClean="0"/>
                        <a:t>/pompe à chaleur</a:t>
                      </a:r>
                      <a:r>
                        <a:rPr lang="fr-FR" sz="1200" dirty="0" smtClean="0"/>
                        <a:t>,</a:t>
                      </a:r>
                      <a:r>
                        <a:rPr lang="fr-FR" sz="1200" baseline="0" dirty="0" smtClean="0"/>
                        <a:t> Chaleur fatale, géothermie)</a:t>
                      </a:r>
                      <a:endParaRPr lang="fr-FR" sz="1200" b="1" dirty="0"/>
                    </a:p>
                  </a:txBody>
                  <a:tcPr marL="91447" marR="91447"/>
                </a:tc>
                <a:tc>
                  <a:txBody>
                    <a:bodyPr/>
                    <a:lstStyle/>
                    <a:p>
                      <a:pPr algn="ctr"/>
                      <a:r>
                        <a:rPr lang="fr-FR" sz="1500" b="0" dirty="0" smtClean="0">
                          <a:solidFill>
                            <a:srgbClr val="FF0000"/>
                          </a:solidFill>
                        </a:rPr>
                        <a:t>70,65</a:t>
                      </a:r>
                      <a:endParaRPr lang="fr-FR" sz="1500" b="0" dirty="0">
                        <a:solidFill>
                          <a:srgbClr val="FF0000"/>
                        </a:solidFill>
                      </a:endParaRPr>
                    </a:p>
                  </a:txBody>
                  <a:tcPr marL="91447" marR="91447" anchor="ctr"/>
                </a:tc>
                <a:tc>
                  <a:txBody>
                    <a:bodyPr/>
                    <a:lstStyle/>
                    <a:p>
                      <a:pPr algn="ctr"/>
                      <a:r>
                        <a:rPr lang="fr-FR" sz="1500" b="0" dirty="0" smtClean="0">
                          <a:solidFill>
                            <a:srgbClr val="FF0000"/>
                          </a:solidFill>
                        </a:rPr>
                        <a:t>94,35</a:t>
                      </a:r>
                      <a:endParaRPr lang="fr-FR" sz="1500" b="0" dirty="0">
                        <a:solidFill>
                          <a:srgbClr val="FF0000"/>
                        </a:solidFill>
                      </a:endParaRPr>
                    </a:p>
                  </a:txBody>
                  <a:tcPr marL="91447" marR="91447" anchor="ctr"/>
                </a:tc>
                <a:tc>
                  <a:txBody>
                    <a:bodyPr/>
                    <a:lstStyle/>
                    <a:p>
                      <a:pPr algn="ctr"/>
                      <a:r>
                        <a:rPr lang="fr-FR" sz="1500" dirty="0" smtClean="0">
                          <a:solidFill>
                            <a:schemeClr val="tx1"/>
                          </a:solidFill>
                        </a:rPr>
                        <a:t>195</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smtClean="0">
                          <a:solidFill>
                            <a:schemeClr val="tx1"/>
                          </a:solidFill>
                        </a:rPr>
                        <a:t>218</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smtClean="0">
                          <a:solidFill>
                            <a:schemeClr val="tx1"/>
                          </a:solidFill>
                        </a:rPr>
                        <a:t>337</a:t>
                      </a:r>
                      <a:endParaRPr lang="fr-FR" sz="1500" b="1" dirty="0">
                        <a:solidFill>
                          <a:schemeClr val="tx1"/>
                        </a:solidFill>
                      </a:endParaRPr>
                    </a:p>
                  </a:txBody>
                  <a:tcPr marL="91447" marR="91447" anchor="ctr">
                    <a:solidFill>
                      <a:schemeClr val="accent6">
                        <a:lumMod val="20000"/>
                        <a:lumOff val="80000"/>
                      </a:schemeClr>
                    </a:solidFill>
                  </a:tcPr>
                </a:tc>
              </a:tr>
              <a:tr h="370840">
                <a:tc>
                  <a:txBody>
                    <a:bodyPr/>
                    <a:lstStyle/>
                    <a:p>
                      <a:r>
                        <a:rPr lang="fr-FR" dirty="0"/>
                        <a:t>Méthanisation</a:t>
                      </a:r>
                      <a:endParaRPr lang="fr-FR" b="1" dirty="0"/>
                    </a:p>
                  </a:txBody>
                  <a:tcPr marL="91447" marR="91447"/>
                </a:tc>
                <a:tc>
                  <a:txBody>
                    <a:bodyPr/>
                    <a:lstStyle/>
                    <a:p>
                      <a:pPr algn="ctr"/>
                      <a:r>
                        <a:rPr lang="fr-FR" sz="1500" b="0" dirty="0" smtClean="0">
                          <a:solidFill>
                            <a:srgbClr val="FF0000"/>
                          </a:solidFill>
                        </a:rPr>
                        <a:t>0</a:t>
                      </a:r>
                      <a:endParaRPr lang="fr-FR" sz="1500" b="0" dirty="0">
                        <a:solidFill>
                          <a:srgbClr val="FF0000"/>
                        </a:solidFill>
                      </a:endParaRPr>
                    </a:p>
                  </a:txBody>
                  <a:tcPr marL="91447" marR="91447" anchor="ctr"/>
                </a:tc>
                <a:tc>
                  <a:txBody>
                    <a:bodyPr/>
                    <a:lstStyle/>
                    <a:p>
                      <a:pPr algn="ctr"/>
                      <a:r>
                        <a:rPr lang="fr-FR" sz="1500" dirty="0" smtClean="0">
                          <a:solidFill>
                            <a:srgbClr val="FF0000"/>
                          </a:solidFill>
                        </a:rPr>
                        <a:t>9</a:t>
                      </a:r>
                      <a:endParaRPr lang="fr-FR" sz="1500" b="1" dirty="0">
                        <a:solidFill>
                          <a:srgbClr val="FF0000"/>
                        </a:solidFill>
                      </a:endParaRPr>
                    </a:p>
                  </a:txBody>
                  <a:tcPr marL="91447" marR="91447" anchor="ctr"/>
                </a:tc>
                <a:tc>
                  <a:txBody>
                    <a:bodyPr/>
                    <a:lstStyle/>
                    <a:p>
                      <a:pPr algn="ctr"/>
                      <a:r>
                        <a:rPr lang="fr-FR" sz="1500" dirty="0" smtClean="0">
                          <a:solidFill>
                            <a:schemeClr val="tx1"/>
                          </a:solidFill>
                        </a:rPr>
                        <a:t>38</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a:solidFill>
                            <a:schemeClr val="tx1"/>
                          </a:solidFill>
                        </a:rPr>
                        <a:t>54</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smtClean="0">
                          <a:solidFill>
                            <a:schemeClr val="tx1"/>
                          </a:solidFill>
                        </a:rPr>
                        <a:t>130</a:t>
                      </a:r>
                      <a:endParaRPr lang="fr-FR" sz="1500" b="1" dirty="0">
                        <a:solidFill>
                          <a:schemeClr val="tx1"/>
                        </a:solidFill>
                      </a:endParaRPr>
                    </a:p>
                  </a:txBody>
                  <a:tcPr marL="91447" marR="91447" anchor="ctr">
                    <a:solidFill>
                      <a:schemeClr val="accent6">
                        <a:lumMod val="20000"/>
                        <a:lumOff val="80000"/>
                      </a:schemeClr>
                    </a:solidFill>
                  </a:tcPr>
                </a:tc>
                <a:extLst>
                  <a:ext uri="{0D108BD9-81ED-4DB2-BD59-A6C34878D82A}">
                    <a16:rowId xmlns="" xmlns:a16="http://schemas.microsoft.com/office/drawing/2014/main" val="10004"/>
                  </a:ext>
                </a:extLst>
              </a:tr>
              <a:tr h="370840">
                <a:tc>
                  <a:txBody>
                    <a:bodyPr/>
                    <a:lstStyle/>
                    <a:p>
                      <a:r>
                        <a:rPr lang="fr-FR" dirty="0"/>
                        <a:t>Eolien</a:t>
                      </a:r>
                      <a:endParaRPr lang="fr-FR" b="1" dirty="0"/>
                    </a:p>
                  </a:txBody>
                  <a:tcPr marL="91447" marR="91447"/>
                </a:tc>
                <a:tc>
                  <a:txBody>
                    <a:bodyPr/>
                    <a:lstStyle/>
                    <a:p>
                      <a:pPr algn="ctr"/>
                      <a:r>
                        <a:rPr lang="fr-FR" sz="1500" b="0" dirty="0" smtClean="0">
                          <a:solidFill>
                            <a:srgbClr val="FF0000"/>
                          </a:solidFill>
                        </a:rPr>
                        <a:t>0</a:t>
                      </a:r>
                      <a:endParaRPr lang="fr-FR" sz="1500" b="0" dirty="0">
                        <a:solidFill>
                          <a:srgbClr val="FF0000"/>
                        </a:solidFill>
                      </a:endParaRPr>
                    </a:p>
                  </a:txBody>
                  <a:tcPr marL="91447" marR="91447" anchor="ctr"/>
                </a:tc>
                <a:tc>
                  <a:txBody>
                    <a:bodyPr/>
                    <a:lstStyle/>
                    <a:p>
                      <a:pPr algn="ctr"/>
                      <a:r>
                        <a:rPr lang="fr-FR" sz="1500" dirty="0" smtClean="0">
                          <a:solidFill>
                            <a:srgbClr val="FF0000"/>
                          </a:solidFill>
                        </a:rPr>
                        <a:t>0</a:t>
                      </a:r>
                      <a:endParaRPr lang="fr-FR" sz="1500" b="1" dirty="0">
                        <a:solidFill>
                          <a:srgbClr val="FF0000"/>
                        </a:solidFill>
                      </a:endParaRPr>
                    </a:p>
                  </a:txBody>
                  <a:tcPr marL="91447" marR="91447" anchor="ctr"/>
                </a:tc>
                <a:tc>
                  <a:txBody>
                    <a:bodyPr/>
                    <a:lstStyle/>
                    <a:p>
                      <a:pPr algn="ctr"/>
                      <a:r>
                        <a:rPr lang="fr-FR" sz="1500" dirty="0" smtClean="0">
                          <a:solidFill>
                            <a:schemeClr val="tx1"/>
                          </a:solidFill>
                        </a:rPr>
                        <a:t>9</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a:solidFill>
                            <a:schemeClr val="tx1"/>
                          </a:solidFill>
                        </a:rPr>
                        <a:t>13</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dirty="0" smtClean="0">
                          <a:solidFill>
                            <a:schemeClr val="tx1"/>
                          </a:solidFill>
                        </a:rPr>
                        <a:t>32</a:t>
                      </a:r>
                      <a:endParaRPr lang="fr-FR" sz="1500" b="1" dirty="0">
                        <a:solidFill>
                          <a:schemeClr val="tx1"/>
                        </a:solidFill>
                      </a:endParaRPr>
                    </a:p>
                  </a:txBody>
                  <a:tcPr marL="91447" marR="91447" anchor="ctr">
                    <a:solidFill>
                      <a:schemeClr val="accent6">
                        <a:lumMod val="20000"/>
                        <a:lumOff val="80000"/>
                      </a:schemeClr>
                    </a:solidFill>
                  </a:tcPr>
                </a:tc>
                <a:extLst>
                  <a:ext uri="{0D108BD9-81ED-4DB2-BD59-A6C34878D82A}">
                    <a16:rowId xmlns="" xmlns:a16="http://schemas.microsoft.com/office/drawing/2014/main" val="10005"/>
                  </a:ext>
                </a:extLst>
              </a:tr>
              <a:tr h="370840">
                <a:tc>
                  <a:txBody>
                    <a:bodyPr/>
                    <a:lstStyle/>
                    <a:p>
                      <a:pPr algn="ctr"/>
                      <a:r>
                        <a:rPr lang="fr-FR" b="1" dirty="0"/>
                        <a:t>Total</a:t>
                      </a:r>
                      <a:r>
                        <a:rPr lang="fr-FR" b="1" baseline="0" dirty="0"/>
                        <a:t> </a:t>
                      </a:r>
                      <a:r>
                        <a:rPr lang="fr-FR" b="1" baseline="0" dirty="0" err="1"/>
                        <a:t>prod</a:t>
                      </a:r>
                      <a:r>
                        <a:rPr lang="fr-FR" b="1" baseline="0" dirty="0"/>
                        <a:t>. </a:t>
                      </a:r>
                      <a:r>
                        <a:rPr lang="fr-FR" b="1" baseline="0" dirty="0" err="1"/>
                        <a:t>Enr</a:t>
                      </a:r>
                      <a:r>
                        <a:rPr lang="fr-FR" b="1" baseline="0" dirty="0"/>
                        <a:t> en </a:t>
                      </a:r>
                      <a:r>
                        <a:rPr lang="fr-FR" sz="2400" b="1" baseline="0" dirty="0" err="1"/>
                        <a:t>Gwh</a:t>
                      </a:r>
                      <a:endParaRPr lang="fr-FR" sz="2400" b="1" dirty="0">
                        <a:solidFill>
                          <a:srgbClr val="FF0000"/>
                        </a:solidFill>
                      </a:endParaRPr>
                    </a:p>
                  </a:txBody>
                  <a:tcPr marL="91447" marR="91447"/>
                </a:tc>
                <a:tc>
                  <a:txBody>
                    <a:bodyPr/>
                    <a:lstStyle/>
                    <a:p>
                      <a:pPr algn="ctr"/>
                      <a:r>
                        <a:rPr lang="fr-FR" sz="1600" b="1" dirty="0" smtClean="0">
                          <a:solidFill>
                            <a:srgbClr val="FF0000"/>
                          </a:solidFill>
                        </a:rPr>
                        <a:t>81,65</a:t>
                      </a:r>
                      <a:endParaRPr lang="fr-FR" sz="1600" b="1" dirty="0">
                        <a:solidFill>
                          <a:srgbClr val="FF0000"/>
                        </a:solidFill>
                      </a:endParaRPr>
                    </a:p>
                  </a:txBody>
                  <a:tcPr marL="91447" marR="91447" anchor="ctr"/>
                </a:tc>
                <a:tc>
                  <a:txBody>
                    <a:bodyPr/>
                    <a:lstStyle/>
                    <a:p>
                      <a:pPr algn="ctr"/>
                      <a:r>
                        <a:rPr lang="fr-FR" sz="1600" b="1" dirty="0" smtClean="0">
                          <a:solidFill>
                            <a:srgbClr val="FF0000"/>
                          </a:solidFill>
                        </a:rPr>
                        <a:t>124,35</a:t>
                      </a:r>
                      <a:endParaRPr lang="fr-FR" sz="1600" b="1" dirty="0">
                        <a:solidFill>
                          <a:srgbClr val="FF0000"/>
                        </a:solidFill>
                      </a:endParaRPr>
                    </a:p>
                  </a:txBody>
                  <a:tcPr marL="91447" marR="91447" anchor="ctr"/>
                </a:tc>
                <a:tc>
                  <a:txBody>
                    <a:bodyPr/>
                    <a:lstStyle/>
                    <a:p>
                      <a:pPr algn="ctr"/>
                      <a:r>
                        <a:rPr lang="fr-FR" sz="1600" b="1" dirty="0" smtClean="0">
                          <a:solidFill>
                            <a:schemeClr val="tx1"/>
                          </a:solidFill>
                        </a:rPr>
                        <a:t>376,9</a:t>
                      </a:r>
                      <a:endParaRPr lang="fr-FR" sz="1600" b="1" dirty="0">
                        <a:solidFill>
                          <a:schemeClr val="tx1"/>
                        </a:solidFill>
                      </a:endParaRPr>
                    </a:p>
                  </a:txBody>
                  <a:tcPr marL="91447" marR="91447" anchor="ctr">
                    <a:solidFill>
                      <a:schemeClr val="accent6">
                        <a:lumMod val="20000"/>
                        <a:lumOff val="80000"/>
                      </a:schemeClr>
                    </a:solidFill>
                  </a:tcPr>
                </a:tc>
                <a:tc>
                  <a:txBody>
                    <a:bodyPr/>
                    <a:lstStyle/>
                    <a:p>
                      <a:pPr algn="ctr"/>
                      <a:r>
                        <a:rPr lang="fr-FR" sz="1600" b="1" dirty="0" smtClean="0">
                          <a:solidFill>
                            <a:schemeClr val="tx1"/>
                          </a:solidFill>
                        </a:rPr>
                        <a:t>468,3</a:t>
                      </a:r>
                      <a:endParaRPr lang="fr-FR" sz="1600" b="1" dirty="0">
                        <a:solidFill>
                          <a:schemeClr val="tx1"/>
                        </a:solidFill>
                      </a:endParaRPr>
                    </a:p>
                  </a:txBody>
                  <a:tcPr marL="91447" marR="91447" anchor="ctr">
                    <a:solidFill>
                      <a:schemeClr val="accent6">
                        <a:lumMod val="20000"/>
                        <a:lumOff val="80000"/>
                      </a:schemeClr>
                    </a:solidFill>
                  </a:tcPr>
                </a:tc>
                <a:tc>
                  <a:txBody>
                    <a:bodyPr/>
                    <a:lstStyle/>
                    <a:p>
                      <a:pPr algn="ctr"/>
                      <a:r>
                        <a:rPr lang="fr-FR" sz="1600" b="1" dirty="0" smtClean="0">
                          <a:solidFill>
                            <a:schemeClr val="tx1"/>
                          </a:solidFill>
                        </a:rPr>
                        <a:t>925</a:t>
                      </a:r>
                      <a:endParaRPr lang="fr-FR" sz="1600" b="1" dirty="0">
                        <a:solidFill>
                          <a:schemeClr val="tx1"/>
                        </a:solidFill>
                      </a:endParaRPr>
                    </a:p>
                  </a:txBody>
                  <a:tcPr marL="91447" marR="91447" anchor="ctr">
                    <a:solidFill>
                      <a:schemeClr val="accent6">
                        <a:lumMod val="20000"/>
                        <a:lumOff val="80000"/>
                      </a:schemeClr>
                    </a:solidFill>
                  </a:tcPr>
                </a:tc>
                <a:extLst>
                  <a:ext uri="{0D108BD9-81ED-4DB2-BD59-A6C34878D82A}">
                    <a16:rowId xmlns="" xmlns:a16="http://schemas.microsoft.com/office/drawing/2014/main" val="10009"/>
                  </a:ext>
                </a:extLst>
              </a:tr>
            </a:tbl>
          </a:graphicData>
        </a:graphic>
      </p:graphicFrame>
      <p:grpSp>
        <p:nvGrpSpPr>
          <p:cNvPr id="8" name="Groupe 7"/>
          <p:cNvGrpSpPr/>
          <p:nvPr/>
        </p:nvGrpSpPr>
        <p:grpSpPr>
          <a:xfrm>
            <a:off x="4552767" y="5159645"/>
            <a:ext cx="1633156" cy="530684"/>
            <a:chOff x="5730844" y="6074875"/>
            <a:chExt cx="1633156" cy="488887"/>
          </a:xfrm>
        </p:grpSpPr>
        <p:sp>
          <p:nvSpPr>
            <p:cNvPr id="2" name="Flèche courbée vers le haut 1"/>
            <p:cNvSpPr/>
            <p:nvPr/>
          </p:nvSpPr>
          <p:spPr bwMode="auto">
            <a:xfrm>
              <a:off x="5730844" y="6102097"/>
              <a:ext cx="1176950" cy="461665"/>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3" name="ZoneTexte 2"/>
            <p:cNvSpPr txBox="1"/>
            <p:nvPr/>
          </p:nvSpPr>
          <p:spPr>
            <a:xfrm>
              <a:off x="6015034" y="6074875"/>
              <a:ext cx="1348966" cy="461665"/>
            </a:xfrm>
            <a:prstGeom prst="rect">
              <a:avLst/>
            </a:prstGeom>
            <a:noFill/>
          </p:spPr>
          <p:txBody>
            <a:bodyPr wrap="square" rtlCol="0">
              <a:spAutoFit/>
            </a:bodyPr>
            <a:lstStyle/>
            <a:p>
              <a:r>
                <a:rPr lang="fr-FR" dirty="0" smtClean="0"/>
                <a:t>X3</a:t>
              </a:r>
              <a:endParaRPr lang="fr-FR" dirty="0"/>
            </a:p>
          </p:txBody>
        </p:sp>
      </p:grpSp>
      <p:grpSp>
        <p:nvGrpSpPr>
          <p:cNvPr id="6" name="Groupe 5"/>
          <p:cNvGrpSpPr/>
          <p:nvPr/>
        </p:nvGrpSpPr>
        <p:grpSpPr>
          <a:xfrm>
            <a:off x="3033321" y="5151927"/>
            <a:ext cx="1525066" cy="488887"/>
            <a:chOff x="4146487" y="6074875"/>
            <a:chExt cx="1664330" cy="488887"/>
          </a:xfrm>
        </p:grpSpPr>
        <p:sp>
          <p:nvSpPr>
            <p:cNvPr id="5" name="Flèche courbée vers le haut 4"/>
            <p:cNvSpPr/>
            <p:nvPr/>
          </p:nvSpPr>
          <p:spPr bwMode="auto">
            <a:xfrm>
              <a:off x="4146487" y="6074875"/>
              <a:ext cx="1584357" cy="488887"/>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7" name="ZoneTexte 6"/>
            <p:cNvSpPr txBox="1"/>
            <p:nvPr/>
          </p:nvSpPr>
          <p:spPr>
            <a:xfrm>
              <a:off x="4461851" y="6102097"/>
              <a:ext cx="1348966" cy="461665"/>
            </a:xfrm>
            <a:prstGeom prst="rect">
              <a:avLst/>
            </a:prstGeom>
            <a:noFill/>
          </p:spPr>
          <p:txBody>
            <a:bodyPr wrap="square" rtlCol="0">
              <a:spAutoFit/>
            </a:bodyPr>
            <a:lstStyle/>
            <a:p>
              <a:r>
                <a:rPr lang="fr-FR" dirty="0" smtClean="0"/>
                <a:t>X1,5</a:t>
              </a:r>
              <a:endParaRPr lang="fr-FR" dirty="0"/>
            </a:p>
          </p:txBody>
        </p:sp>
      </p:grpSp>
      <p:sp>
        <p:nvSpPr>
          <p:cNvPr id="9" name="ZoneTexte 8"/>
          <p:cNvSpPr txBox="1"/>
          <p:nvPr/>
        </p:nvSpPr>
        <p:spPr>
          <a:xfrm>
            <a:off x="110308" y="6042534"/>
            <a:ext cx="8923383" cy="369332"/>
          </a:xfrm>
          <a:prstGeom prst="rect">
            <a:avLst/>
          </a:prstGeom>
          <a:noFill/>
        </p:spPr>
        <p:txBody>
          <a:bodyPr wrap="square" rtlCol="0">
            <a:spAutoFit/>
          </a:bodyPr>
          <a:lstStyle/>
          <a:p>
            <a:pPr algn="just"/>
            <a:r>
              <a:rPr lang="fr-FR" sz="900" i="1" dirty="0"/>
              <a:t>* BASEMIS® - Air Pays de la Loire </a:t>
            </a:r>
            <a:r>
              <a:rPr lang="fr-FR" sz="900" i="1" dirty="0" smtClean="0"/>
              <a:t>: </a:t>
            </a:r>
            <a:r>
              <a:rPr lang="fr-FR" sz="900" i="1" dirty="0"/>
              <a:t>Afin d’appuyer les services de l’Etat et les collectivités territoriales dans ces enjeux climatiques, Air Pays de la Loire a développé BASEMIS® dans le cadre de ses compétences. Il s’agit d’un inventaire détaillé des émissions et données énergétiques de la région des </a:t>
            </a:r>
            <a:r>
              <a:rPr lang="fr-FR" sz="900" i="1" dirty="0" smtClean="0"/>
              <a:t>Pays </a:t>
            </a:r>
            <a:r>
              <a:rPr lang="fr-FR" sz="900" i="1" dirty="0"/>
              <a:t>de la </a:t>
            </a:r>
            <a:r>
              <a:rPr lang="fr-FR" sz="900" i="1" dirty="0" smtClean="0"/>
              <a:t>Loire.</a:t>
            </a:r>
            <a:endParaRPr lang="fr-FR" sz="900" i="1" dirty="0"/>
          </a:p>
        </p:txBody>
      </p:sp>
      <p:pic>
        <p:nvPicPr>
          <p:cNvPr id="13" name="Picture 2" descr="Plan climat-air-énergie territorial (PCA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54" t="14657" r="32369"/>
          <a:stretch/>
        </p:blipFill>
        <p:spPr bwMode="auto">
          <a:xfrm>
            <a:off x="7620" y="828675"/>
            <a:ext cx="701040" cy="543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lan climat-air-énergie territorial (PCA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54" t="14657" r="32369"/>
          <a:stretch/>
        </p:blipFill>
        <p:spPr bwMode="auto">
          <a:xfrm>
            <a:off x="8429717" y="821682"/>
            <a:ext cx="701040" cy="54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3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64770" y="1867222"/>
          <a:ext cx="9014459" cy="3006521"/>
        </p:xfrm>
        <a:graphic>
          <a:graphicData uri="http://schemas.openxmlformats.org/drawingml/2006/table">
            <a:tbl>
              <a:tblPr firstRow="1" bandRow="1">
                <a:tableStyleId>{073A0DAA-6AF3-43AB-8588-CEC1D06C72B9}</a:tableStyleId>
              </a:tblPr>
              <a:tblGrid>
                <a:gridCol w="1502410"/>
                <a:gridCol w="1502410"/>
                <a:gridCol w="1711637"/>
                <a:gridCol w="1433593"/>
                <a:gridCol w="1472339"/>
                <a:gridCol w="1392070"/>
              </a:tblGrid>
              <a:tr h="639871">
                <a:tc>
                  <a:txBody>
                    <a:bodyPr/>
                    <a:lstStyle/>
                    <a:p>
                      <a:pPr algn="ctr"/>
                      <a:endParaRPr lang="fr-FR" sz="1300" dirty="0"/>
                    </a:p>
                  </a:txBody>
                  <a:tcPr/>
                </a:tc>
                <a:tc>
                  <a:txBody>
                    <a:bodyPr/>
                    <a:lstStyle/>
                    <a:p>
                      <a:pPr algn="ctr"/>
                      <a:r>
                        <a:rPr lang="fr-FR" sz="1600" dirty="0" smtClean="0"/>
                        <a:t>2021</a:t>
                      </a:r>
                      <a:endParaRPr lang="fr-FR" sz="1600" dirty="0"/>
                    </a:p>
                  </a:txBody>
                  <a:tcPr anchor="ctr"/>
                </a:tc>
                <a:tc>
                  <a:txBody>
                    <a:bodyPr/>
                    <a:lstStyle/>
                    <a:p>
                      <a:pPr algn="ctr"/>
                      <a:r>
                        <a:rPr lang="fr-FR" sz="1600" dirty="0" smtClean="0"/>
                        <a:t>2023</a:t>
                      </a:r>
                      <a:endParaRPr lang="fr-FR" sz="1600" dirty="0"/>
                    </a:p>
                  </a:txBody>
                  <a:tcPr anchor="ctr"/>
                </a:tc>
                <a:tc>
                  <a:txBody>
                    <a:bodyPr/>
                    <a:lstStyle/>
                    <a:p>
                      <a:pPr algn="ctr"/>
                      <a:r>
                        <a:rPr lang="fr-FR" sz="1600" dirty="0" smtClean="0"/>
                        <a:t>Objectif</a:t>
                      </a:r>
                    </a:p>
                    <a:p>
                      <a:pPr algn="ctr"/>
                      <a:r>
                        <a:rPr lang="fr-FR" sz="1600" dirty="0" smtClean="0"/>
                        <a:t>2026</a:t>
                      </a:r>
                      <a:endParaRPr lang="fr-FR" sz="1600" dirty="0"/>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Objectif</a:t>
                      </a:r>
                    </a:p>
                    <a:p>
                      <a:pPr algn="ctr"/>
                      <a:r>
                        <a:rPr lang="fr-FR" sz="1600" dirty="0" smtClean="0"/>
                        <a:t>2030</a:t>
                      </a:r>
                      <a:endParaRPr lang="fr-FR" sz="1600" dirty="0"/>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t>Objectif</a:t>
                      </a:r>
                    </a:p>
                    <a:p>
                      <a:pPr algn="ctr"/>
                      <a:r>
                        <a:rPr lang="fr-FR" sz="1600" dirty="0" smtClean="0"/>
                        <a:t>2050</a:t>
                      </a:r>
                      <a:endParaRPr lang="fr-FR" sz="1600" dirty="0"/>
                    </a:p>
                  </a:txBody>
                  <a:tcPr anchor="ctr">
                    <a:solidFill>
                      <a:schemeClr val="accent6">
                        <a:lumMod val="75000"/>
                      </a:schemeClr>
                    </a:solidFill>
                  </a:tcPr>
                </a:tc>
              </a:tr>
              <a:tr h="1183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smtClean="0"/>
                        <a:t>Production annuelle globale</a:t>
                      </a:r>
                      <a:endParaRPr lang="fr-FR" sz="1300" b="1"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21 GWh </a:t>
                      </a:r>
                    </a:p>
                  </a:txBody>
                  <a:tcPr anchor="ctr"/>
                </a:tc>
                <a:tc>
                  <a:txBody>
                    <a:bodyPr/>
                    <a:lstStyle/>
                    <a:p>
                      <a:pPr algn="ctr"/>
                      <a:r>
                        <a:rPr lang="fr-FR" sz="1600" dirty="0" smtClean="0"/>
                        <a:t>27 GWh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134 </a:t>
                      </a:r>
                      <a:r>
                        <a:rPr lang="fr-FR" sz="1600" dirty="0" smtClean="0"/>
                        <a:t>GWh</a:t>
                      </a:r>
                    </a:p>
                  </a:txBody>
                  <a:tcPr marL="91447" marR="91447"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183 </a:t>
                      </a:r>
                      <a:r>
                        <a:rPr lang="fr-FR" sz="1600" dirty="0" smtClean="0"/>
                        <a:t>GWh</a:t>
                      </a:r>
                    </a:p>
                  </a:txBody>
                  <a:tcPr marL="91447" marR="91447"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426 </a:t>
                      </a:r>
                      <a:r>
                        <a:rPr lang="fr-FR" sz="1600" dirty="0" smtClean="0"/>
                        <a:t>GWh</a:t>
                      </a:r>
                    </a:p>
                  </a:txBody>
                  <a:tcPr marL="91447" marR="91447" anchor="ctr">
                    <a:solidFill>
                      <a:schemeClr val="accent6">
                        <a:lumMod val="20000"/>
                        <a:lumOff val="80000"/>
                      </a:schemeClr>
                    </a:solidFill>
                  </a:tcPr>
                </a:tc>
              </a:tr>
              <a:tr h="1183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dirty="0" smtClean="0">
                          <a:solidFill>
                            <a:schemeClr val="tx1"/>
                          </a:solidFill>
                        </a:rPr>
                        <a:t>Nombre d’installations globales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smtClean="0">
                          <a:solidFill>
                            <a:schemeClr val="tx1"/>
                          </a:solidFill>
                        </a:rPr>
                        <a:t>1758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rPr>
                        <a:t>sites</a:t>
                      </a:r>
                    </a:p>
                  </a:txBody>
                  <a:tcPr anchor="ctr"/>
                </a:tc>
                <a:tc>
                  <a:txBody>
                    <a:bodyPr/>
                    <a:lstStyle/>
                    <a:p>
                      <a:pPr algn="ctr"/>
                      <a:r>
                        <a:rPr lang="fr-FR" sz="1600" dirty="0" smtClean="0"/>
                        <a:t>1907 </a:t>
                      </a:r>
                    </a:p>
                    <a:p>
                      <a:pPr algn="ctr"/>
                      <a:r>
                        <a:rPr lang="fr-FR" sz="1200" dirty="0" smtClean="0"/>
                        <a:t>sites</a:t>
                      </a:r>
                      <a:endParaRPr lang="fr-F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62 ha</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supplémentaires*</a:t>
                      </a:r>
                    </a:p>
                  </a:txBody>
                  <a:tcPr marL="91447" marR="91447"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t>90 ha</a:t>
                      </a:r>
                      <a:r>
                        <a:rPr lang="fr-FR" sz="1400" b="1" baseline="0" dirty="0" smtClean="0"/>
                        <a:t> </a:t>
                      </a:r>
                      <a:r>
                        <a:rPr lang="fr-FR" sz="1200" dirty="0" smtClean="0">
                          <a:solidFill>
                            <a:schemeClr val="tx1"/>
                          </a:solidFill>
                        </a:rPr>
                        <a:t>supplémentaires*</a:t>
                      </a:r>
                    </a:p>
                  </a:txBody>
                  <a:tcPr marL="91447" marR="91447"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baseline="0" dirty="0" smtClean="0">
                          <a:solidFill>
                            <a:schemeClr val="tx1"/>
                          </a:solidFill>
                        </a:rPr>
                        <a:t>230 ha </a:t>
                      </a:r>
                      <a:r>
                        <a:rPr lang="fr-FR" sz="1200" dirty="0" smtClean="0">
                          <a:solidFill>
                            <a:schemeClr val="tx1"/>
                          </a:solidFill>
                        </a:rPr>
                        <a:t>supplémentaires*</a:t>
                      </a:r>
                    </a:p>
                  </a:txBody>
                  <a:tcPr marL="91447" marR="91447" anchor="ctr">
                    <a:solidFill>
                      <a:schemeClr val="accent6">
                        <a:lumMod val="20000"/>
                        <a:lumOff val="80000"/>
                      </a:schemeClr>
                    </a:solidFill>
                  </a:tcPr>
                </a:tc>
              </a:tr>
            </a:tbl>
          </a:graphicData>
        </a:graphic>
      </p:graphicFrame>
      <p:sp>
        <p:nvSpPr>
          <p:cNvPr id="5" name="Rectangle 6">
            <a:extLst>
              <a:ext uri="{FF2B5EF4-FFF2-40B4-BE49-F238E27FC236}">
                <a16:creationId xmlns="" xmlns:a16="http://schemas.microsoft.com/office/drawing/2014/main" id="{85E674A8-5C0C-5787-36F8-2D24A27E9CF2}"/>
              </a:ext>
            </a:extLst>
          </p:cNvPr>
          <p:cNvSpPr>
            <a:spLocks noChangeArrowheads="1"/>
          </p:cNvSpPr>
          <p:nvPr/>
        </p:nvSpPr>
        <p:spPr bwMode="auto">
          <a:xfrm>
            <a:off x="0" y="8286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C</a:t>
            </a:r>
            <a:r>
              <a:rPr lang="fr-FR" altLang="fr-FR" b="1" dirty="0" smtClean="0">
                <a:solidFill>
                  <a:srgbClr val="FF0000"/>
                </a:solidFill>
                <a:latin typeface="Verlag Black" pitchFamily="2" charset="0"/>
              </a:rPr>
              <a:t>hiffres </a:t>
            </a:r>
            <a:r>
              <a:rPr lang="fr-FR" altLang="fr-FR" b="1" dirty="0">
                <a:solidFill>
                  <a:srgbClr val="FF0000"/>
                </a:solidFill>
                <a:latin typeface="Verlag Black" pitchFamily="2" charset="0"/>
              </a:rPr>
              <a:t>sur le solaire photovoltaïque</a:t>
            </a:r>
            <a:endParaRPr lang="fr-FR" altLang="fr-FR" dirty="0">
              <a:solidFill>
                <a:srgbClr val="FF0000"/>
              </a:solidFill>
              <a:latin typeface="Verlag Black" pitchFamily="2" charset="0"/>
            </a:endParaRPr>
          </a:p>
        </p:txBody>
      </p:sp>
      <p:grpSp>
        <p:nvGrpSpPr>
          <p:cNvPr id="20" name="Groupe 19"/>
          <p:cNvGrpSpPr/>
          <p:nvPr/>
        </p:nvGrpSpPr>
        <p:grpSpPr>
          <a:xfrm>
            <a:off x="1875423" y="4873743"/>
            <a:ext cx="5591271" cy="677027"/>
            <a:chOff x="1856193" y="6081874"/>
            <a:chExt cx="5591271" cy="600165"/>
          </a:xfrm>
        </p:grpSpPr>
        <p:sp>
          <p:nvSpPr>
            <p:cNvPr id="7" name="ZoneTexte 6">
              <a:extLst>
                <a:ext uri="{FF2B5EF4-FFF2-40B4-BE49-F238E27FC236}">
                  <a16:creationId xmlns="" xmlns:a16="http://schemas.microsoft.com/office/drawing/2014/main" id="{D264A957-0EC7-0A05-CE02-6ADA5F986CD3}"/>
                </a:ext>
              </a:extLst>
            </p:cNvPr>
            <p:cNvSpPr txBox="1"/>
            <p:nvPr/>
          </p:nvSpPr>
          <p:spPr>
            <a:xfrm>
              <a:off x="1856193" y="6081874"/>
              <a:ext cx="5591271" cy="338554"/>
            </a:xfrm>
            <a:prstGeom prst="rect">
              <a:avLst/>
            </a:prstGeom>
            <a:solidFill>
              <a:schemeClr val="bg2">
                <a:lumMod val="40000"/>
                <a:lumOff val="60000"/>
              </a:schemeClr>
            </a:solidFill>
          </p:spPr>
          <p:txBody>
            <a:bodyPr wrap="square" rtlCol="0">
              <a:spAutoFit/>
            </a:bodyPr>
            <a:lstStyle/>
            <a:p>
              <a:pPr algn="ctr"/>
              <a:r>
                <a:rPr lang="fr-FR" sz="1600" b="1" dirty="0"/>
                <a:t>Potentiel Théorique Production Photovoltaïque : 426 GWh</a:t>
              </a:r>
            </a:p>
          </p:txBody>
        </p:sp>
        <p:sp>
          <p:nvSpPr>
            <p:cNvPr id="8" name="ZoneTexte 7">
              <a:extLst>
                <a:ext uri="{FF2B5EF4-FFF2-40B4-BE49-F238E27FC236}">
                  <a16:creationId xmlns="" xmlns:a16="http://schemas.microsoft.com/office/drawing/2014/main" id="{B4CF916E-0F88-E187-87E0-F374262A174E}"/>
                </a:ext>
              </a:extLst>
            </p:cNvPr>
            <p:cNvSpPr txBox="1"/>
            <p:nvPr/>
          </p:nvSpPr>
          <p:spPr>
            <a:xfrm>
              <a:off x="1856193" y="6420429"/>
              <a:ext cx="5579082" cy="261610"/>
            </a:xfrm>
            <a:prstGeom prst="rect">
              <a:avLst/>
            </a:prstGeom>
            <a:noFill/>
          </p:spPr>
          <p:txBody>
            <a:bodyPr wrap="square" rtlCol="0">
              <a:spAutoFit/>
            </a:bodyPr>
            <a:lstStyle/>
            <a:p>
              <a:pPr algn="ctr"/>
              <a:r>
                <a:rPr lang="fr-FR" sz="1100" i="1" dirty="0"/>
                <a:t>Selon l’étude territoriale du potentiel de valorisation des </a:t>
              </a:r>
              <a:r>
                <a:rPr lang="fr-FR" sz="1100" i="1" dirty="0" err="1"/>
                <a:t>EnR&amp;R</a:t>
              </a:r>
              <a:r>
                <a:rPr lang="fr-FR" sz="1100" i="1" dirty="0"/>
                <a:t> de Vendée – septembre 2019</a:t>
              </a:r>
            </a:p>
          </p:txBody>
        </p:sp>
      </p:grpSp>
      <p:sp>
        <p:nvSpPr>
          <p:cNvPr id="16" name="ZoneTexte 15">
            <a:extLst>
              <a:ext uri="{FF2B5EF4-FFF2-40B4-BE49-F238E27FC236}">
                <a16:creationId xmlns="" xmlns:a16="http://schemas.microsoft.com/office/drawing/2014/main" id="{62D9639E-3B52-3FAF-378A-D41E72881FE3}"/>
              </a:ext>
            </a:extLst>
          </p:cNvPr>
          <p:cNvSpPr txBox="1"/>
          <p:nvPr/>
        </p:nvSpPr>
        <p:spPr>
          <a:xfrm>
            <a:off x="6256060" y="5847046"/>
            <a:ext cx="2960875" cy="646331"/>
          </a:xfrm>
          <a:prstGeom prst="rect">
            <a:avLst/>
          </a:prstGeom>
          <a:noFill/>
        </p:spPr>
        <p:txBody>
          <a:bodyPr wrap="none" rtlCol="0">
            <a:spAutoFit/>
          </a:bodyPr>
          <a:lstStyle/>
          <a:p>
            <a:pPr algn="ctr"/>
            <a:r>
              <a:rPr lang="fr-FR" sz="1200" i="1" dirty="0" smtClean="0"/>
              <a:t>*Sur </a:t>
            </a:r>
            <a:r>
              <a:rPr lang="fr-FR" sz="1200" i="1" dirty="0"/>
              <a:t>la base de 1100 h/an de fonctionnement</a:t>
            </a:r>
          </a:p>
          <a:p>
            <a:pPr algn="ctr"/>
            <a:r>
              <a:rPr lang="fr-FR" sz="1200" i="1" dirty="0"/>
              <a:t>et une moyenne de production des panneaux</a:t>
            </a:r>
            <a:br>
              <a:rPr lang="fr-FR" sz="1200" i="1" dirty="0"/>
            </a:br>
            <a:r>
              <a:rPr lang="fr-FR" sz="1200" i="1" dirty="0"/>
              <a:t>photovoltaïques de 158 W/m²</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94" y="890782"/>
            <a:ext cx="399005" cy="399005"/>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9254" y="890782"/>
            <a:ext cx="399005" cy="399005"/>
          </a:xfrm>
          <a:prstGeom prst="rect">
            <a:avLst/>
          </a:prstGeom>
        </p:spPr>
      </p:pic>
      <p:grpSp>
        <p:nvGrpSpPr>
          <p:cNvPr id="11" name="Groupe 10"/>
          <p:cNvGrpSpPr/>
          <p:nvPr/>
        </p:nvGrpSpPr>
        <p:grpSpPr>
          <a:xfrm>
            <a:off x="5972679" y="3232346"/>
            <a:ext cx="697425" cy="307777"/>
            <a:chOff x="7741402" y="3864839"/>
            <a:chExt cx="697425" cy="307777"/>
          </a:xfrm>
        </p:grpSpPr>
        <p:sp>
          <p:nvSpPr>
            <p:cNvPr id="12" name="Flèche courbée vers le haut 11"/>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3" name="ZoneTexte 12"/>
            <p:cNvSpPr txBox="1"/>
            <p:nvPr/>
          </p:nvSpPr>
          <p:spPr>
            <a:xfrm>
              <a:off x="7809385" y="3864839"/>
              <a:ext cx="629441" cy="307777"/>
            </a:xfrm>
            <a:prstGeom prst="rect">
              <a:avLst/>
            </a:prstGeom>
            <a:noFill/>
          </p:spPr>
          <p:txBody>
            <a:bodyPr wrap="square" rtlCol="0">
              <a:spAutoFit/>
            </a:bodyPr>
            <a:lstStyle/>
            <a:p>
              <a:r>
                <a:rPr lang="fr-FR" sz="1400" dirty="0" smtClean="0"/>
                <a:t>+ 49</a:t>
              </a:r>
              <a:endParaRPr lang="fr-FR" sz="1400" dirty="0"/>
            </a:p>
          </p:txBody>
        </p:sp>
      </p:grpSp>
      <p:grpSp>
        <p:nvGrpSpPr>
          <p:cNvPr id="14" name="Groupe 13"/>
          <p:cNvGrpSpPr/>
          <p:nvPr/>
        </p:nvGrpSpPr>
        <p:grpSpPr>
          <a:xfrm>
            <a:off x="5955262" y="4508034"/>
            <a:ext cx="697425" cy="371805"/>
            <a:chOff x="7741402" y="3845720"/>
            <a:chExt cx="697425" cy="338554"/>
          </a:xfrm>
        </p:grpSpPr>
        <p:sp>
          <p:nvSpPr>
            <p:cNvPr id="15" name="Flèche courbée vers le haut 14"/>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7" name="ZoneTexte 16"/>
            <p:cNvSpPr txBox="1"/>
            <p:nvPr/>
          </p:nvSpPr>
          <p:spPr>
            <a:xfrm>
              <a:off x="7775393" y="3845720"/>
              <a:ext cx="629441" cy="338554"/>
            </a:xfrm>
            <a:prstGeom prst="rect">
              <a:avLst/>
            </a:prstGeom>
            <a:noFill/>
          </p:spPr>
          <p:txBody>
            <a:bodyPr wrap="square" rtlCol="0">
              <a:spAutoFit/>
            </a:bodyPr>
            <a:lstStyle/>
            <a:p>
              <a:r>
                <a:rPr lang="fr-FR" sz="1600" dirty="0" smtClean="0"/>
                <a:t>+ 28</a:t>
              </a:r>
              <a:endParaRPr lang="fr-FR" sz="1600" dirty="0"/>
            </a:p>
          </p:txBody>
        </p:sp>
      </p:grpSp>
      <p:grpSp>
        <p:nvGrpSpPr>
          <p:cNvPr id="18" name="Groupe 17"/>
          <p:cNvGrpSpPr/>
          <p:nvPr/>
        </p:nvGrpSpPr>
        <p:grpSpPr>
          <a:xfrm>
            <a:off x="7364730" y="3250494"/>
            <a:ext cx="697425" cy="307777"/>
            <a:chOff x="7741402" y="3858742"/>
            <a:chExt cx="697425" cy="307777"/>
          </a:xfrm>
        </p:grpSpPr>
        <p:sp>
          <p:nvSpPr>
            <p:cNvPr id="19" name="Flèche courbée vers le haut 18"/>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1" name="ZoneTexte 20"/>
            <p:cNvSpPr txBox="1"/>
            <p:nvPr/>
          </p:nvSpPr>
          <p:spPr>
            <a:xfrm>
              <a:off x="7775393" y="3858742"/>
              <a:ext cx="629441" cy="307777"/>
            </a:xfrm>
            <a:prstGeom prst="rect">
              <a:avLst/>
            </a:prstGeom>
            <a:noFill/>
          </p:spPr>
          <p:txBody>
            <a:bodyPr wrap="square" rtlCol="0">
              <a:spAutoFit/>
            </a:bodyPr>
            <a:lstStyle/>
            <a:p>
              <a:r>
                <a:rPr lang="fr-FR" sz="1400" dirty="0" smtClean="0"/>
                <a:t>+ 243</a:t>
              </a:r>
              <a:endParaRPr lang="fr-FR" sz="1400" dirty="0"/>
            </a:p>
          </p:txBody>
        </p:sp>
      </p:grpSp>
      <p:grpSp>
        <p:nvGrpSpPr>
          <p:cNvPr id="22" name="Groupe 21"/>
          <p:cNvGrpSpPr/>
          <p:nvPr/>
        </p:nvGrpSpPr>
        <p:grpSpPr>
          <a:xfrm>
            <a:off x="7364730" y="4517841"/>
            <a:ext cx="805821" cy="588852"/>
            <a:chOff x="7741402" y="3837770"/>
            <a:chExt cx="697425" cy="584775"/>
          </a:xfrm>
        </p:grpSpPr>
        <p:sp>
          <p:nvSpPr>
            <p:cNvPr id="23" name="Flèche courbée vers le haut 22"/>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4" name="ZoneTexte 23"/>
            <p:cNvSpPr txBox="1"/>
            <p:nvPr/>
          </p:nvSpPr>
          <p:spPr>
            <a:xfrm>
              <a:off x="7779091" y="3837770"/>
              <a:ext cx="629441" cy="584775"/>
            </a:xfrm>
            <a:prstGeom prst="rect">
              <a:avLst/>
            </a:prstGeom>
            <a:noFill/>
          </p:spPr>
          <p:txBody>
            <a:bodyPr wrap="square" rtlCol="0">
              <a:spAutoFit/>
            </a:bodyPr>
            <a:lstStyle/>
            <a:p>
              <a:r>
                <a:rPr lang="fr-FR" sz="1600" dirty="0" smtClean="0"/>
                <a:t>+ 140</a:t>
              </a:r>
              <a:endParaRPr lang="fr-FR" sz="1600" dirty="0"/>
            </a:p>
          </p:txBody>
        </p:sp>
      </p:grpSp>
      <p:grpSp>
        <p:nvGrpSpPr>
          <p:cNvPr id="25" name="Groupe 24"/>
          <p:cNvGrpSpPr/>
          <p:nvPr/>
        </p:nvGrpSpPr>
        <p:grpSpPr>
          <a:xfrm>
            <a:off x="4463531" y="3242747"/>
            <a:ext cx="697425" cy="307777"/>
            <a:chOff x="7741402" y="3864839"/>
            <a:chExt cx="697425" cy="307777"/>
          </a:xfrm>
        </p:grpSpPr>
        <p:sp>
          <p:nvSpPr>
            <p:cNvPr id="26" name="Flèche courbée vers le haut 25"/>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7" name="ZoneTexte 26"/>
            <p:cNvSpPr txBox="1"/>
            <p:nvPr/>
          </p:nvSpPr>
          <p:spPr>
            <a:xfrm>
              <a:off x="7775393" y="3864839"/>
              <a:ext cx="629441" cy="307777"/>
            </a:xfrm>
            <a:prstGeom prst="rect">
              <a:avLst/>
            </a:prstGeom>
            <a:noFill/>
          </p:spPr>
          <p:txBody>
            <a:bodyPr wrap="square" rtlCol="0">
              <a:spAutoFit/>
            </a:bodyPr>
            <a:lstStyle/>
            <a:p>
              <a:r>
                <a:rPr lang="fr-FR" sz="1400" dirty="0" smtClean="0"/>
                <a:t>+ 107</a:t>
              </a:r>
              <a:endParaRPr lang="fr-FR" sz="1400" dirty="0"/>
            </a:p>
          </p:txBody>
        </p:sp>
      </p:grpSp>
    </p:spTree>
    <p:extLst>
      <p:ext uri="{BB962C8B-B14F-4D97-AF65-F5344CB8AC3E}">
        <p14:creationId xmlns:p14="http://schemas.microsoft.com/office/powerpoint/2010/main" val="1826354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a:extLst>
              <a:ext uri="{FF2B5EF4-FFF2-40B4-BE49-F238E27FC236}">
                <a16:creationId xmlns="" xmlns:a16="http://schemas.microsoft.com/office/drawing/2014/main" id="{85E674A8-5C0C-5787-36F8-2D24A27E9CF2}"/>
              </a:ext>
            </a:extLst>
          </p:cNvPr>
          <p:cNvSpPr>
            <a:spLocks noChangeArrowheads="1"/>
          </p:cNvSpPr>
          <p:nvPr/>
        </p:nvSpPr>
        <p:spPr bwMode="auto">
          <a:xfrm>
            <a:off x="0" y="8286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smtClean="0">
                <a:solidFill>
                  <a:srgbClr val="FF0000"/>
                </a:solidFill>
                <a:latin typeface="Verlag Black" pitchFamily="2" charset="0"/>
              </a:rPr>
              <a:t>Chiffres sur la chaleur renouvelable</a:t>
            </a:r>
            <a:endParaRPr lang="fr-FR" altLang="fr-FR" dirty="0">
              <a:solidFill>
                <a:srgbClr val="FF0000"/>
              </a:solidFill>
              <a:latin typeface="Verlag Black" pitchFamily="2" charset="0"/>
            </a:endParaRPr>
          </a:p>
        </p:txBody>
      </p:sp>
      <p:grpSp>
        <p:nvGrpSpPr>
          <p:cNvPr id="11" name="Groupe 10"/>
          <p:cNvGrpSpPr/>
          <p:nvPr/>
        </p:nvGrpSpPr>
        <p:grpSpPr>
          <a:xfrm>
            <a:off x="212984" y="944524"/>
            <a:ext cx="829977" cy="414411"/>
            <a:chOff x="106304" y="881771"/>
            <a:chExt cx="1170028" cy="584200"/>
          </a:xfrm>
        </p:grpSpPr>
        <p:pic>
          <p:nvPicPr>
            <p:cNvPr id="12" name="Image 11" descr="Une image contenant conception&#10;&#10;Description générée automatiquement">
              <a:extLst>
                <a:ext uri="{FF2B5EF4-FFF2-40B4-BE49-F238E27FC236}">
                  <a16:creationId xmlns:a16="http://schemas.microsoft.com/office/drawing/2014/main" xmlns="" id="{E99D5A05-1807-6295-7928-721B5FF3789C}"/>
                </a:ext>
              </a:extLst>
            </p:cNvPr>
            <p:cNvPicPr>
              <a:picLocks noChangeAspect="1"/>
            </p:cNvPicPr>
            <p:nvPr/>
          </p:nvPicPr>
          <p:blipFill>
            <a:blip r:embed="rId3"/>
            <a:stretch>
              <a:fillRect/>
            </a:stretch>
          </p:blipFill>
          <p:spPr>
            <a:xfrm>
              <a:off x="106304" y="881771"/>
              <a:ext cx="636628" cy="584200"/>
            </a:xfrm>
            <a:prstGeom prst="rect">
              <a:avLst/>
            </a:prstGeom>
          </p:spPr>
        </p:pic>
        <p:pic>
          <p:nvPicPr>
            <p:cNvPr id="13" name="Image 12" descr="Une image contenant jaune, conception&#10;&#10;Description générée automatiquement">
              <a:extLst>
                <a:ext uri="{FF2B5EF4-FFF2-40B4-BE49-F238E27FC236}">
                  <a16:creationId xmlns:a16="http://schemas.microsoft.com/office/drawing/2014/main" xmlns="" id="{1870C07A-063B-1D9A-5367-409584334BE0}"/>
                </a:ext>
              </a:extLst>
            </p:cNvPr>
            <p:cNvPicPr>
              <a:picLocks noChangeAspect="1"/>
            </p:cNvPicPr>
            <p:nvPr/>
          </p:nvPicPr>
          <p:blipFill>
            <a:blip r:embed="rId4"/>
            <a:stretch>
              <a:fillRect/>
            </a:stretch>
          </p:blipFill>
          <p:spPr>
            <a:xfrm>
              <a:off x="742932" y="881771"/>
              <a:ext cx="533400" cy="513748"/>
            </a:xfrm>
            <a:prstGeom prst="rect">
              <a:avLst/>
            </a:prstGeom>
          </p:spPr>
        </p:pic>
      </p:grpSp>
      <p:grpSp>
        <p:nvGrpSpPr>
          <p:cNvPr id="14" name="Groupe 13"/>
          <p:cNvGrpSpPr/>
          <p:nvPr/>
        </p:nvGrpSpPr>
        <p:grpSpPr>
          <a:xfrm>
            <a:off x="8121438" y="944523"/>
            <a:ext cx="829977" cy="414411"/>
            <a:chOff x="106304" y="881771"/>
            <a:chExt cx="1170028" cy="584200"/>
          </a:xfrm>
        </p:grpSpPr>
        <p:pic>
          <p:nvPicPr>
            <p:cNvPr id="17" name="Image 16" descr="Une image contenant conception&#10;&#10;Description générée automatiquement">
              <a:extLst>
                <a:ext uri="{FF2B5EF4-FFF2-40B4-BE49-F238E27FC236}">
                  <a16:creationId xmlns:a16="http://schemas.microsoft.com/office/drawing/2014/main" xmlns="" id="{E99D5A05-1807-6295-7928-721B5FF3789C}"/>
                </a:ext>
              </a:extLst>
            </p:cNvPr>
            <p:cNvPicPr>
              <a:picLocks noChangeAspect="1"/>
            </p:cNvPicPr>
            <p:nvPr/>
          </p:nvPicPr>
          <p:blipFill>
            <a:blip r:embed="rId3"/>
            <a:stretch>
              <a:fillRect/>
            </a:stretch>
          </p:blipFill>
          <p:spPr>
            <a:xfrm>
              <a:off x="106304" y="881771"/>
              <a:ext cx="636628" cy="584200"/>
            </a:xfrm>
            <a:prstGeom prst="rect">
              <a:avLst/>
            </a:prstGeom>
          </p:spPr>
        </p:pic>
        <p:pic>
          <p:nvPicPr>
            <p:cNvPr id="21" name="Image 20" descr="Une image contenant jaune, conception&#10;&#10;Description générée automatiquement">
              <a:extLst>
                <a:ext uri="{FF2B5EF4-FFF2-40B4-BE49-F238E27FC236}">
                  <a16:creationId xmlns:a16="http://schemas.microsoft.com/office/drawing/2014/main" xmlns="" id="{1870C07A-063B-1D9A-5367-409584334BE0}"/>
                </a:ext>
              </a:extLst>
            </p:cNvPr>
            <p:cNvPicPr>
              <a:picLocks noChangeAspect="1"/>
            </p:cNvPicPr>
            <p:nvPr/>
          </p:nvPicPr>
          <p:blipFill>
            <a:blip r:embed="rId4"/>
            <a:stretch>
              <a:fillRect/>
            </a:stretch>
          </p:blipFill>
          <p:spPr>
            <a:xfrm>
              <a:off x="742932" y="881771"/>
              <a:ext cx="533400" cy="513748"/>
            </a:xfrm>
            <a:prstGeom prst="rect">
              <a:avLst/>
            </a:prstGeom>
          </p:spPr>
        </p:pic>
      </p:grpSp>
      <p:graphicFrame>
        <p:nvGraphicFramePr>
          <p:cNvPr id="26" name="Tableau 25">
            <a:extLst>
              <a:ext uri="{FF2B5EF4-FFF2-40B4-BE49-F238E27FC236}">
                <a16:creationId xmlns="" xmlns:a16="http://schemas.microsoft.com/office/drawing/2014/main" id="{6348380C-AFD9-4B31-9859-332FF187524E}"/>
              </a:ext>
            </a:extLst>
          </p:cNvPr>
          <p:cNvGraphicFramePr>
            <a:graphicFrameLocks noGrp="1"/>
          </p:cNvGraphicFramePr>
          <p:nvPr>
            <p:extLst/>
          </p:nvPr>
        </p:nvGraphicFramePr>
        <p:xfrm>
          <a:off x="212984" y="1953528"/>
          <a:ext cx="8738431" cy="3905272"/>
        </p:xfrm>
        <a:graphic>
          <a:graphicData uri="http://schemas.openxmlformats.org/drawingml/2006/table">
            <a:tbl>
              <a:tblPr firstRow="1" bandRow="1">
                <a:tableStyleId>{00A15C55-8517-42AA-B614-E9B94910E393}</a:tableStyleId>
              </a:tblPr>
              <a:tblGrid>
                <a:gridCol w="2314348">
                  <a:extLst>
                    <a:ext uri="{9D8B030D-6E8A-4147-A177-3AD203B41FA5}">
                      <a16:colId xmlns="" xmlns:a16="http://schemas.microsoft.com/office/drawing/2014/main" val="20000"/>
                    </a:ext>
                  </a:extLst>
                </a:gridCol>
                <a:gridCol w="1208102"/>
                <a:gridCol w="1135620"/>
                <a:gridCol w="1386557">
                  <a:extLst>
                    <a:ext uri="{9D8B030D-6E8A-4147-A177-3AD203B41FA5}">
                      <a16:colId xmlns="" xmlns:a16="http://schemas.microsoft.com/office/drawing/2014/main" val="20003"/>
                    </a:ext>
                  </a:extLst>
                </a:gridCol>
                <a:gridCol w="1343171"/>
                <a:gridCol w="1350633"/>
              </a:tblGrid>
              <a:tr h="432158">
                <a:tc rowSpan="2">
                  <a:txBody>
                    <a:bodyPr/>
                    <a:lstStyle/>
                    <a:p>
                      <a:r>
                        <a:rPr lang="fr-FR" dirty="0" smtClean="0"/>
                        <a:t>Production annuelle</a:t>
                      </a:r>
                      <a:endParaRPr lang="fr-FR" dirty="0"/>
                    </a:p>
                  </a:txBody>
                  <a:tcPr marL="91447" marR="91447"/>
                </a:tc>
                <a:tc>
                  <a:txBody>
                    <a:bodyPr/>
                    <a:lstStyle/>
                    <a:p>
                      <a:pPr algn="ctr"/>
                      <a:r>
                        <a:rPr lang="fr-FR" dirty="0" smtClean="0"/>
                        <a:t>2016</a:t>
                      </a:r>
                      <a:endParaRPr lang="fr-FR" dirty="0"/>
                    </a:p>
                  </a:txBody>
                  <a:tcPr marL="91447" marR="91447" anchor="ctr"/>
                </a:tc>
                <a:tc>
                  <a:txBody>
                    <a:bodyPr/>
                    <a:lstStyle/>
                    <a:p>
                      <a:pPr algn="ctr"/>
                      <a:r>
                        <a:rPr lang="fr-FR" dirty="0"/>
                        <a:t>2021</a:t>
                      </a:r>
                    </a:p>
                  </a:txBody>
                  <a:tcPr marL="91447" marR="91447" anchor="ctr"/>
                </a:tc>
                <a:tc rowSpan="2">
                  <a:txBody>
                    <a:bodyPr/>
                    <a:lstStyle/>
                    <a:p>
                      <a:pPr algn="ctr"/>
                      <a:r>
                        <a:rPr lang="fr-FR" dirty="0" smtClean="0"/>
                        <a:t>Objectif</a:t>
                      </a:r>
                    </a:p>
                    <a:p>
                      <a:pPr algn="ctr"/>
                      <a:r>
                        <a:rPr lang="fr-FR" dirty="0" smtClean="0"/>
                        <a:t>2026</a:t>
                      </a:r>
                      <a:endParaRPr lang="fr-FR" dirty="0"/>
                    </a:p>
                  </a:txBody>
                  <a:tcPr marL="91447" marR="91447" anchor="ctr">
                    <a:solidFill>
                      <a:schemeClr val="accent6">
                        <a:lumMod val="75000"/>
                      </a:schemeClr>
                    </a:solidFill>
                  </a:tcPr>
                </a:tc>
                <a:tc rowSpan="2">
                  <a:txBody>
                    <a:bodyPr/>
                    <a:lstStyle/>
                    <a:p>
                      <a:pPr algn="ctr"/>
                      <a:r>
                        <a:rPr lang="fr-FR" dirty="0" smtClean="0"/>
                        <a:t>Objectif</a:t>
                      </a:r>
                    </a:p>
                    <a:p>
                      <a:pPr algn="ctr"/>
                      <a:r>
                        <a:rPr lang="fr-FR" dirty="0" smtClean="0"/>
                        <a:t>2030</a:t>
                      </a:r>
                      <a:endParaRPr lang="fr-FR" dirty="0"/>
                    </a:p>
                  </a:txBody>
                  <a:tcPr marL="91447" marR="91447" anchor="ctr">
                    <a:solidFill>
                      <a:schemeClr val="accent6">
                        <a:lumMod val="75000"/>
                      </a:schemeClr>
                    </a:solidFill>
                  </a:tcPr>
                </a:tc>
                <a:tc rowSpan="2">
                  <a:txBody>
                    <a:bodyPr/>
                    <a:lstStyle/>
                    <a:p>
                      <a:pPr algn="ctr"/>
                      <a:r>
                        <a:rPr lang="fr-FR" dirty="0" smtClean="0"/>
                        <a:t>Objectif</a:t>
                      </a:r>
                    </a:p>
                    <a:p>
                      <a:pPr algn="ctr"/>
                      <a:r>
                        <a:rPr lang="fr-FR" dirty="0" smtClean="0"/>
                        <a:t>2050</a:t>
                      </a:r>
                      <a:endParaRPr lang="fr-FR" dirty="0"/>
                    </a:p>
                  </a:txBody>
                  <a:tcPr marL="91447" marR="91447" anchor="ctr">
                    <a:solidFill>
                      <a:schemeClr val="accent6">
                        <a:lumMod val="75000"/>
                      </a:schemeClr>
                    </a:solidFill>
                  </a:tcPr>
                </a:tc>
                <a:extLst>
                  <a:ext uri="{0D108BD9-81ED-4DB2-BD59-A6C34878D82A}">
                    <a16:rowId xmlns="" xmlns:a16="http://schemas.microsoft.com/office/drawing/2014/main" val="10000"/>
                  </a:ext>
                </a:extLst>
              </a:tr>
              <a:tr h="324118">
                <a:tc vMerge="1">
                  <a:txBody>
                    <a:bodyPr/>
                    <a:lstStyle/>
                    <a:p>
                      <a:endParaRPr lang="fr-FR"/>
                    </a:p>
                  </a:txBody>
                  <a:tcPr/>
                </a:tc>
                <a:tc>
                  <a:txBody>
                    <a:bodyPr/>
                    <a:lstStyle/>
                    <a:p>
                      <a:pPr algn="ctr"/>
                      <a:r>
                        <a:rPr lang="fr-FR" sz="1000" dirty="0" smtClean="0">
                          <a:solidFill>
                            <a:schemeClr val="bg1"/>
                          </a:solidFill>
                        </a:rPr>
                        <a:t>BASEMIS®*</a:t>
                      </a:r>
                      <a:endParaRPr lang="fr-FR" sz="1000" dirty="0">
                        <a:solidFill>
                          <a:schemeClr val="bg1"/>
                        </a:solidFill>
                      </a:endParaRPr>
                    </a:p>
                  </a:txBody>
                  <a:tcPr marL="91447" marR="91447" anchor="ctr">
                    <a:solidFill>
                      <a:schemeClr val="bg2"/>
                    </a:solidFill>
                  </a:tcPr>
                </a:tc>
                <a:tc>
                  <a:txBody>
                    <a:bodyPr/>
                    <a:lstStyle/>
                    <a:p>
                      <a:pPr algn="ctr"/>
                      <a:r>
                        <a:rPr lang="fr-FR" sz="1000" dirty="0" smtClean="0">
                          <a:solidFill>
                            <a:schemeClr val="bg1"/>
                          </a:solidFill>
                        </a:rPr>
                        <a:t>BASEMIS®* </a:t>
                      </a:r>
                      <a:endParaRPr lang="fr-FR" sz="1000" dirty="0">
                        <a:solidFill>
                          <a:schemeClr val="bg1"/>
                        </a:solidFill>
                      </a:endParaRPr>
                    </a:p>
                  </a:txBody>
                  <a:tcPr marL="91447" marR="91447" anchor="ctr">
                    <a:solidFill>
                      <a:schemeClr val="bg2"/>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43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Solaire thermique</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a:txBody>
                  <a:tcPr marL="91447" marR="91447"/>
                </a:tc>
                <a:tc>
                  <a:txBody>
                    <a:bodyPr/>
                    <a:lstStyle/>
                    <a:p>
                      <a:pPr algn="ctr"/>
                      <a:r>
                        <a:rPr lang="fr-FR" sz="1400" b="0" dirty="0" smtClean="0">
                          <a:solidFill>
                            <a:srgbClr val="FF0000"/>
                          </a:solidFill>
                        </a:rPr>
                        <a:t>1,5</a:t>
                      </a:r>
                      <a:endParaRPr lang="fr-FR" sz="1400" b="0" dirty="0">
                        <a:solidFill>
                          <a:srgbClr val="FF0000"/>
                        </a:solidFill>
                      </a:endParaRPr>
                    </a:p>
                  </a:txBody>
                  <a:tcPr marL="91447" marR="91447" anchor="ctr"/>
                </a:tc>
                <a:tc>
                  <a:txBody>
                    <a:bodyPr/>
                    <a:lstStyle/>
                    <a:p>
                      <a:pPr algn="ctr"/>
                      <a:r>
                        <a:rPr lang="fr-FR" sz="1400" b="0" dirty="0" smtClean="0">
                          <a:solidFill>
                            <a:srgbClr val="FF0000"/>
                          </a:solidFill>
                        </a:rPr>
                        <a:t>2</a:t>
                      </a:r>
                      <a:endParaRPr lang="fr-FR" sz="1400" b="0" dirty="0">
                        <a:solidFill>
                          <a:srgbClr val="FF0000"/>
                        </a:solidFill>
                      </a:endParaRPr>
                    </a:p>
                  </a:txBody>
                  <a:tcPr marL="91447" marR="91447" anchor="ctr"/>
                </a:tc>
                <a:tc>
                  <a:txBody>
                    <a:bodyPr/>
                    <a:lstStyle/>
                    <a:p>
                      <a:pPr algn="ctr"/>
                      <a:r>
                        <a:rPr lang="fr-FR" sz="1400" dirty="0">
                          <a:solidFill>
                            <a:schemeClr val="tx1"/>
                          </a:solidFill>
                        </a:rPr>
                        <a:t>7</a:t>
                      </a:r>
                      <a:endParaRPr lang="fr-FR" sz="1400" b="1" dirty="0">
                        <a:solidFill>
                          <a:schemeClr val="tx1"/>
                        </a:solidFill>
                      </a:endParaRPr>
                    </a:p>
                  </a:txBody>
                  <a:tcPr marL="91447" marR="91447" anchor="ctr">
                    <a:solidFill>
                      <a:schemeClr val="accent6">
                        <a:lumMod val="20000"/>
                        <a:lumOff val="80000"/>
                      </a:schemeClr>
                    </a:solidFill>
                  </a:tcPr>
                </a:tc>
                <a:tc>
                  <a:txBody>
                    <a:bodyPr/>
                    <a:lstStyle/>
                    <a:p>
                      <a:pPr algn="ctr"/>
                      <a:r>
                        <a:rPr lang="fr-FR" sz="1400" dirty="0">
                          <a:solidFill>
                            <a:schemeClr val="tx1"/>
                          </a:solidFill>
                        </a:rPr>
                        <a:t>9</a:t>
                      </a:r>
                      <a:endParaRPr lang="fr-FR" sz="1400" b="1" dirty="0">
                        <a:solidFill>
                          <a:schemeClr val="tx1"/>
                        </a:solidFill>
                      </a:endParaRPr>
                    </a:p>
                  </a:txBody>
                  <a:tcPr marL="91447" marR="91447" anchor="ctr">
                    <a:solidFill>
                      <a:schemeClr val="accent6">
                        <a:lumMod val="20000"/>
                        <a:lumOff val="80000"/>
                      </a:schemeClr>
                    </a:solidFill>
                  </a:tcPr>
                </a:tc>
                <a:tc>
                  <a:txBody>
                    <a:bodyPr/>
                    <a:lstStyle/>
                    <a:p>
                      <a:pPr algn="ctr"/>
                      <a:r>
                        <a:rPr lang="fr-FR" sz="1400" dirty="0" smtClean="0">
                          <a:solidFill>
                            <a:schemeClr val="tx1"/>
                          </a:solidFill>
                        </a:rPr>
                        <a:t>21</a:t>
                      </a:r>
                      <a:endParaRPr lang="fr-FR" sz="1400" b="1" dirty="0">
                        <a:solidFill>
                          <a:schemeClr val="tx1"/>
                        </a:solidFill>
                      </a:endParaRPr>
                    </a:p>
                  </a:txBody>
                  <a:tcPr marL="91447" marR="91447" anchor="ctr">
                    <a:solidFill>
                      <a:schemeClr val="accent6">
                        <a:lumMod val="20000"/>
                        <a:lumOff val="80000"/>
                      </a:schemeClr>
                    </a:solidFill>
                  </a:tcPr>
                </a:tc>
              </a:tr>
              <a:tr h="438160">
                <a:tc>
                  <a:txBody>
                    <a:bodyPr/>
                    <a:lstStyle/>
                    <a:p>
                      <a:r>
                        <a:rPr lang="fr-FR" dirty="0"/>
                        <a:t>Bois énergie</a:t>
                      </a:r>
                    </a:p>
                  </a:txBody>
                  <a:tcPr marL="91447" marR="91447"/>
                </a:tc>
                <a:tc>
                  <a:txBody>
                    <a:bodyPr/>
                    <a:lstStyle/>
                    <a:p>
                      <a:pPr algn="ctr"/>
                      <a:r>
                        <a:rPr lang="fr-FR" sz="1400" b="0" dirty="0" smtClean="0">
                          <a:solidFill>
                            <a:srgbClr val="FF0000"/>
                          </a:solidFill>
                        </a:rPr>
                        <a:t>30,3</a:t>
                      </a:r>
                      <a:endParaRPr lang="fr-FR" sz="1400" b="0" dirty="0">
                        <a:solidFill>
                          <a:srgbClr val="FF0000"/>
                        </a:solidFill>
                      </a:endParaRPr>
                    </a:p>
                  </a:txBody>
                  <a:tcPr marL="91447" marR="91447" anchor="ctr"/>
                </a:tc>
                <a:tc>
                  <a:txBody>
                    <a:bodyPr/>
                    <a:lstStyle/>
                    <a:p>
                      <a:pPr algn="ctr"/>
                      <a:r>
                        <a:rPr lang="fr-FR" sz="1400" b="0" dirty="0" smtClean="0">
                          <a:solidFill>
                            <a:srgbClr val="FF0000"/>
                          </a:solidFill>
                        </a:rPr>
                        <a:t>28</a:t>
                      </a:r>
                      <a:endParaRPr lang="fr-FR" sz="1400" b="0" dirty="0">
                        <a:solidFill>
                          <a:srgbClr val="FF0000"/>
                        </a:solidFill>
                      </a:endParaRPr>
                    </a:p>
                  </a:txBody>
                  <a:tcPr marL="91447" marR="91447" anchor="ctr"/>
                </a:tc>
                <a:tc>
                  <a:txBody>
                    <a:bodyPr/>
                    <a:lstStyle/>
                    <a:p>
                      <a:pPr algn="ctr"/>
                      <a:r>
                        <a:rPr lang="fr-FR" sz="1400" dirty="0" smtClean="0">
                          <a:solidFill>
                            <a:schemeClr val="tx1"/>
                          </a:solidFill>
                        </a:rPr>
                        <a:t>118</a:t>
                      </a:r>
                      <a:endParaRPr lang="fr-FR" sz="1400" dirty="0">
                        <a:solidFill>
                          <a:schemeClr val="tx1"/>
                        </a:solidFill>
                      </a:endParaRPr>
                    </a:p>
                  </a:txBody>
                  <a:tcPr marL="91447" marR="91447" anchor="ctr">
                    <a:solidFill>
                      <a:schemeClr val="accent6">
                        <a:lumMod val="20000"/>
                        <a:lumOff val="80000"/>
                      </a:schemeClr>
                    </a:solidFill>
                  </a:tcPr>
                </a:tc>
                <a:tc>
                  <a:txBody>
                    <a:bodyPr/>
                    <a:lstStyle/>
                    <a:p>
                      <a:pPr algn="ctr"/>
                      <a:r>
                        <a:rPr lang="fr-FR" sz="1400" dirty="0">
                          <a:solidFill>
                            <a:schemeClr val="tx1"/>
                          </a:solidFill>
                        </a:rPr>
                        <a:t>129</a:t>
                      </a:r>
                    </a:p>
                  </a:txBody>
                  <a:tcPr marL="91447" marR="91447" anchor="ctr">
                    <a:solidFill>
                      <a:schemeClr val="accent6">
                        <a:lumMod val="20000"/>
                        <a:lumOff val="80000"/>
                      </a:schemeClr>
                    </a:solidFill>
                  </a:tcPr>
                </a:tc>
                <a:tc>
                  <a:txBody>
                    <a:bodyPr/>
                    <a:lstStyle/>
                    <a:p>
                      <a:pPr algn="ctr"/>
                      <a:r>
                        <a:rPr lang="fr-FR" sz="1400" dirty="0" smtClean="0">
                          <a:solidFill>
                            <a:schemeClr val="tx1"/>
                          </a:solidFill>
                        </a:rPr>
                        <a:t>183</a:t>
                      </a:r>
                      <a:endParaRPr lang="fr-FR" sz="1400" dirty="0">
                        <a:solidFill>
                          <a:schemeClr val="tx1"/>
                        </a:solidFill>
                      </a:endParaRPr>
                    </a:p>
                  </a:txBody>
                  <a:tcPr marL="91447" marR="91447" anchor="ctr">
                    <a:solidFill>
                      <a:schemeClr val="accent6">
                        <a:lumMod val="20000"/>
                        <a:lumOff val="80000"/>
                      </a:schemeClr>
                    </a:solidFill>
                  </a:tcPr>
                </a:tc>
              </a:tr>
              <a:tr h="438160">
                <a:tc>
                  <a:txBody>
                    <a:bodyPr/>
                    <a:lstStyle/>
                    <a:p>
                      <a:r>
                        <a:rPr lang="fr-FR" dirty="0" err="1" smtClean="0"/>
                        <a:t>Aérothermie</a:t>
                      </a:r>
                      <a:r>
                        <a:rPr lang="fr-FR" baseline="0" dirty="0" smtClean="0"/>
                        <a:t> /pompe à chaleur</a:t>
                      </a:r>
                      <a:endParaRPr lang="fr-FR" dirty="0"/>
                    </a:p>
                  </a:txBody>
                  <a:tcPr marL="91447" marR="91447"/>
                </a:tc>
                <a:tc>
                  <a:txBody>
                    <a:bodyPr/>
                    <a:lstStyle/>
                    <a:p>
                      <a:pPr algn="ctr"/>
                      <a:r>
                        <a:rPr lang="fr-FR" sz="1400" b="0" dirty="0" smtClean="0">
                          <a:solidFill>
                            <a:srgbClr val="FF0000"/>
                          </a:solidFill>
                        </a:rPr>
                        <a:t>38,5</a:t>
                      </a:r>
                      <a:endParaRPr lang="fr-FR" sz="1400" b="0" dirty="0">
                        <a:solidFill>
                          <a:srgbClr val="FF0000"/>
                        </a:solidFill>
                      </a:endParaRPr>
                    </a:p>
                  </a:txBody>
                  <a:tcPr marL="91447" marR="91447" anchor="ctr"/>
                </a:tc>
                <a:tc>
                  <a:txBody>
                    <a:bodyPr/>
                    <a:lstStyle/>
                    <a:p>
                      <a:pPr algn="ctr"/>
                      <a:r>
                        <a:rPr lang="fr-FR" sz="1400" b="0" dirty="0" smtClean="0">
                          <a:solidFill>
                            <a:srgbClr val="FF0000"/>
                          </a:solidFill>
                        </a:rPr>
                        <a:t>64*</a:t>
                      </a:r>
                      <a:endParaRPr lang="fr-FR" sz="1400" b="0" dirty="0">
                        <a:solidFill>
                          <a:srgbClr val="FF0000"/>
                        </a:solidFill>
                      </a:endParaRPr>
                    </a:p>
                  </a:txBody>
                  <a:tcPr marL="91447" marR="91447" anchor="ctr"/>
                </a:tc>
                <a:tc>
                  <a:txBody>
                    <a:bodyPr/>
                    <a:lstStyle/>
                    <a:p>
                      <a:pPr algn="ctr"/>
                      <a:r>
                        <a:rPr lang="fr-FR" sz="1400" dirty="0" smtClean="0">
                          <a:solidFill>
                            <a:schemeClr val="tx1"/>
                          </a:solidFill>
                        </a:rPr>
                        <a:t>61*</a:t>
                      </a:r>
                      <a:endParaRPr lang="fr-FR" sz="1400" dirty="0">
                        <a:solidFill>
                          <a:schemeClr val="tx1"/>
                        </a:solidFill>
                      </a:endParaRPr>
                    </a:p>
                  </a:txBody>
                  <a:tcPr marL="91447" marR="91447" anchor="ctr">
                    <a:solidFill>
                      <a:schemeClr val="accent6">
                        <a:lumMod val="20000"/>
                        <a:lumOff val="80000"/>
                      </a:schemeClr>
                    </a:solidFill>
                  </a:tcPr>
                </a:tc>
                <a:tc>
                  <a:txBody>
                    <a:bodyPr/>
                    <a:lstStyle/>
                    <a:p>
                      <a:pPr algn="ctr"/>
                      <a:r>
                        <a:rPr lang="fr-FR" sz="1400" dirty="0">
                          <a:solidFill>
                            <a:schemeClr val="tx1"/>
                          </a:solidFill>
                        </a:rPr>
                        <a:t>68</a:t>
                      </a:r>
                    </a:p>
                  </a:txBody>
                  <a:tcPr marL="91447" marR="91447" anchor="ctr">
                    <a:solidFill>
                      <a:schemeClr val="accent6">
                        <a:lumMod val="20000"/>
                        <a:lumOff val="80000"/>
                      </a:schemeClr>
                    </a:solidFill>
                  </a:tcPr>
                </a:tc>
                <a:tc>
                  <a:txBody>
                    <a:bodyPr/>
                    <a:lstStyle/>
                    <a:p>
                      <a:pPr algn="ctr"/>
                      <a:r>
                        <a:rPr lang="fr-FR" sz="1400" dirty="0" smtClean="0">
                          <a:solidFill>
                            <a:schemeClr val="tx1"/>
                          </a:solidFill>
                        </a:rPr>
                        <a:t>103</a:t>
                      </a:r>
                      <a:endParaRPr lang="fr-FR" sz="1400" dirty="0">
                        <a:solidFill>
                          <a:schemeClr val="tx1"/>
                        </a:solidFill>
                      </a:endParaRPr>
                    </a:p>
                  </a:txBody>
                  <a:tcPr marL="91447" marR="91447" anchor="ctr">
                    <a:solidFill>
                      <a:schemeClr val="accent6">
                        <a:lumMod val="20000"/>
                        <a:lumOff val="80000"/>
                      </a:schemeClr>
                    </a:solidFill>
                  </a:tcPr>
                </a:tc>
              </a:tr>
              <a:tr h="438160">
                <a:tc>
                  <a:txBody>
                    <a:bodyPr/>
                    <a:lstStyle/>
                    <a:p>
                      <a:r>
                        <a:rPr lang="fr-FR" dirty="0" smtClean="0"/>
                        <a:t>Chaleur fatale</a:t>
                      </a:r>
                      <a:endParaRPr lang="fr-FR" dirty="0"/>
                    </a:p>
                  </a:txBody>
                  <a:tcPr marL="91447" marR="91447"/>
                </a:tc>
                <a:tc>
                  <a:txBody>
                    <a:bodyPr/>
                    <a:lstStyle/>
                    <a:p>
                      <a:pPr algn="ctr"/>
                      <a:r>
                        <a:rPr lang="fr-FR" sz="1400" b="0" dirty="0" smtClean="0">
                          <a:solidFill>
                            <a:srgbClr val="FF0000"/>
                          </a:solidFill>
                        </a:rPr>
                        <a:t>0</a:t>
                      </a:r>
                      <a:endParaRPr lang="fr-FR" sz="1400" b="0" dirty="0">
                        <a:solidFill>
                          <a:srgbClr val="FF0000"/>
                        </a:solidFill>
                      </a:endParaRPr>
                    </a:p>
                  </a:txBody>
                  <a:tcPr marL="91447" marR="91447" anchor="ctr"/>
                </a:tc>
                <a:tc>
                  <a:txBody>
                    <a:bodyPr/>
                    <a:lstStyle/>
                    <a:p>
                      <a:pPr algn="ctr"/>
                      <a:r>
                        <a:rPr lang="fr-FR" sz="1400" b="0" dirty="0" smtClean="0">
                          <a:solidFill>
                            <a:srgbClr val="FF0000"/>
                          </a:solidFill>
                        </a:rPr>
                        <a:t>0</a:t>
                      </a:r>
                      <a:endParaRPr lang="fr-FR" sz="1400" b="0" dirty="0">
                        <a:solidFill>
                          <a:srgbClr val="FF0000"/>
                        </a:solidFill>
                      </a:endParaRPr>
                    </a:p>
                  </a:txBody>
                  <a:tcPr marL="91447" marR="91447" anchor="ctr"/>
                </a:tc>
                <a:tc>
                  <a:txBody>
                    <a:bodyPr/>
                    <a:lstStyle/>
                    <a:p>
                      <a:pPr algn="ctr"/>
                      <a:r>
                        <a:rPr lang="fr-FR" sz="1400" dirty="0">
                          <a:solidFill>
                            <a:schemeClr val="tx1"/>
                          </a:solidFill>
                        </a:rPr>
                        <a:t>5</a:t>
                      </a:r>
                    </a:p>
                  </a:txBody>
                  <a:tcPr marL="91447" marR="91447" anchor="ctr">
                    <a:solidFill>
                      <a:schemeClr val="accent6">
                        <a:lumMod val="20000"/>
                        <a:lumOff val="80000"/>
                      </a:schemeClr>
                    </a:solidFill>
                  </a:tcPr>
                </a:tc>
                <a:tc>
                  <a:txBody>
                    <a:bodyPr/>
                    <a:lstStyle/>
                    <a:p>
                      <a:pPr algn="ctr"/>
                      <a:r>
                        <a:rPr lang="fr-FR" sz="1400" dirty="0">
                          <a:solidFill>
                            <a:schemeClr val="tx1"/>
                          </a:solidFill>
                        </a:rPr>
                        <a:t>7</a:t>
                      </a:r>
                    </a:p>
                  </a:txBody>
                  <a:tcPr marL="91447" marR="91447" anchor="ctr">
                    <a:solidFill>
                      <a:schemeClr val="accent6">
                        <a:lumMod val="20000"/>
                        <a:lumOff val="80000"/>
                      </a:schemeClr>
                    </a:solidFill>
                  </a:tcPr>
                </a:tc>
                <a:tc>
                  <a:txBody>
                    <a:bodyPr/>
                    <a:lstStyle/>
                    <a:p>
                      <a:pPr algn="ctr"/>
                      <a:r>
                        <a:rPr lang="fr-FR" sz="1400" dirty="0" smtClean="0">
                          <a:solidFill>
                            <a:schemeClr val="tx1"/>
                          </a:solidFill>
                        </a:rPr>
                        <a:t>18</a:t>
                      </a:r>
                      <a:endParaRPr lang="fr-FR" sz="1400" dirty="0">
                        <a:solidFill>
                          <a:schemeClr val="tx1"/>
                        </a:solidFill>
                      </a:endParaRPr>
                    </a:p>
                  </a:txBody>
                  <a:tcPr marL="91447" marR="91447" anchor="ctr">
                    <a:solidFill>
                      <a:schemeClr val="accent6">
                        <a:lumMod val="20000"/>
                        <a:lumOff val="80000"/>
                      </a:schemeClr>
                    </a:solidFill>
                  </a:tcPr>
                </a:tc>
              </a:tr>
              <a:tr h="438160">
                <a:tc>
                  <a:txBody>
                    <a:bodyPr/>
                    <a:lstStyle/>
                    <a:p>
                      <a:r>
                        <a:rPr lang="fr-FR" dirty="0" smtClean="0"/>
                        <a:t>Géothermie</a:t>
                      </a:r>
                      <a:endParaRPr lang="fr-FR" dirty="0"/>
                    </a:p>
                  </a:txBody>
                  <a:tcPr marL="91447" marR="91447"/>
                </a:tc>
                <a:tc>
                  <a:txBody>
                    <a:bodyPr/>
                    <a:lstStyle/>
                    <a:p>
                      <a:pPr algn="ctr"/>
                      <a:r>
                        <a:rPr lang="fr-FR" sz="1400" b="0" dirty="0" smtClean="0">
                          <a:solidFill>
                            <a:srgbClr val="FF0000"/>
                          </a:solidFill>
                        </a:rPr>
                        <a:t>0,35</a:t>
                      </a:r>
                      <a:endParaRPr lang="fr-FR" sz="1400" b="0" dirty="0">
                        <a:solidFill>
                          <a:srgbClr val="FF0000"/>
                        </a:solidFill>
                      </a:endParaRPr>
                    </a:p>
                  </a:txBody>
                  <a:tcPr marL="91447" marR="91447" anchor="ctr"/>
                </a:tc>
                <a:tc>
                  <a:txBody>
                    <a:bodyPr/>
                    <a:lstStyle/>
                    <a:p>
                      <a:pPr algn="ctr"/>
                      <a:r>
                        <a:rPr lang="fr-FR" sz="1400" b="0" dirty="0" smtClean="0">
                          <a:solidFill>
                            <a:srgbClr val="FF0000"/>
                          </a:solidFill>
                        </a:rPr>
                        <a:t>0,35</a:t>
                      </a:r>
                      <a:endParaRPr lang="fr-FR" sz="1400" b="0" dirty="0">
                        <a:solidFill>
                          <a:srgbClr val="FF0000"/>
                        </a:solidFill>
                      </a:endParaRPr>
                    </a:p>
                  </a:txBody>
                  <a:tcPr marL="91447" marR="91447" anchor="ctr"/>
                </a:tc>
                <a:tc>
                  <a:txBody>
                    <a:bodyPr/>
                    <a:lstStyle/>
                    <a:p>
                      <a:pPr algn="ctr"/>
                      <a:r>
                        <a:rPr lang="fr-FR" sz="1400" dirty="0">
                          <a:solidFill>
                            <a:schemeClr val="tx1"/>
                          </a:solidFill>
                        </a:rPr>
                        <a:t>4</a:t>
                      </a:r>
                    </a:p>
                  </a:txBody>
                  <a:tcPr marL="91447" marR="91447" anchor="ctr">
                    <a:solidFill>
                      <a:schemeClr val="accent6">
                        <a:lumMod val="20000"/>
                        <a:lumOff val="80000"/>
                      </a:schemeClr>
                    </a:solidFill>
                  </a:tcPr>
                </a:tc>
                <a:tc>
                  <a:txBody>
                    <a:bodyPr/>
                    <a:lstStyle/>
                    <a:p>
                      <a:pPr algn="ctr"/>
                      <a:r>
                        <a:rPr lang="fr-FR" sz="1400" dirty="0">
                          <a:solidFill>
                            <a:schemeClr val="tx1"/>
                          </a:solidFill>
                        </a:rPr>
                        <a:t>5</a:t>
                      </a:r>
                    </a:p>
                  </a:txBody>
                  <a:tcPr marL="91447" marR="91447" anchor="ctr">
                    <a:solidFill>
                      <a:schemeClr val="accent6">
                        <a:lumMod val="20000"/>
                        <a:lumOff val="80000"/>
                      </a:schemeClr>
                    </a:solidFill>
                  </a:tcPr>
                </a:tc>
                <a:tc>
                  <a:txBody>
                    <a:bodyPr/>
                    <a:lstStyle/>
                    <a:p>
                      <a:pPr algn="ctr"/>
                      <a:r>
                        <a:rPr lang="fr-FR" sz="1400" dirty="0" smtClean="0">
                          <a:solidFill>
                            <a:schemeClr val="tx1"/>
                          </a:solidFill>
                        </a:rPr>
                        <a:t>12</a:t>
                      </a:r>
                      <a:endParaRPr lang="fr-FR" sz="1400" dirty="0">
                        <a:solidFill>
                          <a:schemeClr val="tx1"/>
                        </a:solidFill>
                      </a:endParaRPr>
                    </a:p>
                  </a:txBody>
                  <a:tcPr marL="91447" marR="91447" anchor="ctr">
                    <a:solidFill>
                      <a:schemeClr val="accent6">
                        <a:lumMod val="20000"/>
                        <a:lumOff val="80000"/>
                      </a:schemeClr>
                    </a:solidFill>
                  </a:tcPr>
                </a:tc>
              </a:tr>
              <a:tr h="7562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t>Production annuelle globale (GWh)</a:t>
                      </a:r>
                    </a:p>
                  </a:txBody>
                  <a:tcPr marL="91447" marR="91447"/>
                </a:tc>
                <a:tc>
                  <a:txBody>
                    <a:bodyPr/>
                    <a:lstStyle/>
                    <a:p>
                      <a:pPr algn="ctr"/>
                      <a:r>
                        <a:rPr lang="fr-FR" sz="1500" b="1" dirty="0" smtClean="0">
                          <a:solidFill>
                            <a:srgbClr val="FF0000"/>
                          </a:solidFill>
                        </a:rPr>
                        <a:t>70,65</a:t>
                      </a:r>
                      <a:endParaRPr lang="fr-FR" sz="1500" b="1" dirty="0">
                        <a:solidFill>
                          <a:srgbClr val="FF0000"/>
                        </a:solidFill>
                      </a:endParaRPr>
                    </a:p>
                  </a:txBody>
                  <a:tcPr marL="91447" marR="91447" anchor="ctr"/>
                </a:tc>
                <a:tc>
                  <a:txBody>
                    <a:bodyPr/>
                    <a:lstStyle/>
                    <a:p>
                      <a:pPr algn="ctr"/>
                      <a:r>
                        <a:rPr lang="fr-FR" sz="1500" b="1" dirty="0" smtClean="0">
                          <a:solidFill>
                            <a:srgbClr val="FF0000"/>
                          </a:solidFill>
                        </a:rPr>
                        <a:t>94,35</a:t>
                      </a:r>
                      <a:endParaRPr lang="fr-FR" sz="1500" b="1" dirty="0">
                        <a:solidFill>
                          <a:srgbClr val="FF0000"/>
                        </a:solidFill>
                      </a:endParaRPr>
                    </a:p>
                  </a:txBody>
                  <a:tcPr marL="91447" marR="91447" anchor="ctr"/>
                </a:tc>
                <a:tc>
                  <a:txBody>
                    <a:bodyPr/>
                    <a:lstStyle/>
                    <a:p>
                      <a:pPr algn="ctr"/>
                      <a:r>
                        <a:rPr lang="fr-FR" sz="1500" b="1" dirty="0" smtClean="0">
                          <a:solidFill>
                            <a:schemeClr val="tx1"/>
                          </a:solidFill>
                        </a:rPr>
                        <a:t>195</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b="1" dirty="0" smtClean="0">
                          <a:solidFill>
                            <a:schemeClr val="tx1"/>
                          </a:solidFill>
                        </a:rPr>
                        <a:t>218</a:t>
                      </a:r>
                      <a:endParaRPr lang="fr-FR" sz="1500" b="1" dirty="0">
                        <a:solidFill>
                          <a:schemeClr val="tx1"/>
                        </a:solidFill>
                      </a:endParaRPr>
                    </a:p>
                  </a:txBody>
                  <a:tcPr marL="91447" marR="91447" anchor="ctr">
                    <a:solidFill>
                      <a:schemeClr val="accent6">
                        <a:lumMod val="20000"/>
                        <a:lumOff val="80000"/>
                      </a:schemeClr>
                    </a:solidFill>
                  </a:tcPr>
                </a:tc>
                <a:tc>
                  <a:txBody>
                    <a:bodyPr/>
                    <a:lstStyle/>
                    <a:p>
                      <a:pPr algn="ctr"/>
                      <a:r>
                        <a:rPr lang="fr-FR" sz="1500" b="1" dirty="0" smtClean="0">
                          <a:solidFill>
                            <a:schemeClr val="tx1"/>
                          </a:solidFill>
                        </a:rPr>
                        <a:t>337</a:t>
                      </a:r>
                      <a:endParaRPr lang="fr-FR" sz="1500" b="1" dirty="0">
                        <a:solidFill>
                          <a:schemeClr val="tx1"/>
                        </a:solidFill>
                      </a:endParaRPr>
                    </a:p>
                  </a:txBody>
                  <a:tcPr marL="91447" marR="91447" anchor="ctr">
                    <a:solidFill>
                      <a:schemeClr val="accent6">
                        <a:lumMod val="20000"/>
                        <a:lumOff val="80000"/>
                      </a:schemeClr>
                    </a:solidFill>
                  </a:tcPr>
                </a:tc>
              </a:tr>
            </a:tbl>
          </a:graphicData>
        </a:graphic>
      </p:graphicFrame>
      <p:sp>
        <p:nvSpPr>
          <p:cNvPr id="2" name="ZoneTexte 1"/>
          <p:cNvSpPr txBox="1"/>
          <p:nvPr/>
        </p:nvSpPr>
        <p:spPr>
          <a:xfrm>
            <a:off x="212984" y="5999349"/>
            <a:ext cx="8738431" cy="553998"/>
          </a:xfrm>
          <a:prstGeom prst="rect">
            <a:avLst/>
          </a:prstGeom>
          <a:noFill/>
        </p:spPr>
        <p:txBody>
          <a:bodyPr wrap="square" rtlCol="0">
            <a:spAutoFit/>
          </a:bodyPr>
          <a:lstStyle/>
          <a:p>
            <a:pPr algn="just"/>
            <a:r>
              <a:rPr lang="fr-FR" sz="1000" i="1" dirty="0" smtClean="0"/>
              <a:t>* </a:t>
            </a:r>
            <a:r>
              <a:rPr lang="fr-FR" sz="1000" i="1" dirty="0"/>
              <a:t>On constate, en ce qui concerne l'</a:t>
            </a:r>
            <a:r>
              <a:rPr lang="fr-FR" sz="1000" i="1" dirty="0" err="1"/>
              <a:t>aérothermie</a:t>
            </a:r>
            <a:r>
              <a:rPr lang="fr-FR" sz="1000" i="1" dirty="0"/>
              <a:t>, que la valeur de 2021 issue de BASEMIS dépasse l'objectif </a:t>
            </a:r>
            <a:r>
              <a:rPr lang="fr-FR" sz="1000" i="1" dirty="0" smtClean="0"/>
              <a:t>du PCAET fixé pour 2026. Cela </a:t>
            </a:r>
            <a:r>
              <a:rPr lang="fr-FR" sz="1000" i="1" dirty="0"/>
              <a:t>s'explique par le fait que, lors de l'élaboration du diagnostic PCAET, les méthodes de calcul étaient différentes de celles utilisées actuellement. Les données présentes dans le PCAET ont donc été recueillies en 2016, à une époque où les méthodes de calcul utilisées ne sont plus en vigueur aujourd'hui.</a:t>
            </a:r>
          </a:p>
        </p:txBody>
      </p:sp>
    </p:spTree>
    <p:extLst>
      <p:ext uri="{BB962C8B-B14F-4D97-AF65-F5344CB8AC3E}">
        <p14:creationId xmlns:p14="http://schemas.microsoft.com/office/powerpoint/2010/main" val="414113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 xmlns:a16="http://schemas.microsoft.com/office/drawing/2014/main" id="{85E674A8-5C0C-5787-36F8-2D24A27E9CF2}"/>
              </a:ext>
            </a:extLst>
          </p:cNvPr>
          <p:cNvSpPr>
            <a:spLocks noChangeArrowheads="1"/>
          </p:cNvSpPr>
          <p:nvPr/>
        </p:nvSpPr>
        <p:spPr bwMode="auto">
          <a:xfrm>
            <a:off x="0" y="8286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dirty="0">
                <a:solidFill>
                  <a:srgbClr val="FF0000"/>
                </a:solidFill>
                <a:latin typeface="Verlag Black" pitchFamily="2" charset="0"/>
              </a:rPr>
              <a:t>C</a:t>
            </a:r>
            <a:r>
              <a:rPr lang="fr-FR" altLang="fr-FR" b="1" dirty="0" smtClean="0">
                <a:solidFill>
                  <a:srgbClr val="FF0000"/>
                </a:solidFill>
                <a:latin typeface="Verlag Black" pitchFamily="2" charset="0"/>
              </a:rPr>
              <a:t>hiffres </a:t>
            </a:r>
            <a:r>
              <a:rPr lang="fr-FR" altLang="fr-FR" b="1" dirty="0">
                <a:solidFill>
                  <a:srgbClr val="FF0000"/>
                </a:solidFill>
                <a:latin typeface="Verlag Black" pitchFamily="2" charset="0"/>
              </a:rPr>
              <a:t>sur </a:t>
            </a:r>
            <a:r>
              <a:rPr lang="fr-FR" altLang="fr-FR" b="1" dirty="0" smtClean="0">
                <a:solidFill>
                  <a:srgbClr val="FF0000"/>
                </a:solidFill>
                <a:latin typeface="Verlag Black" pitchFamily="2" charset="0"/>
              </a:rPr>
              <a:t>la méthanisation</a:t>
            </a:r>
            <a:endParaRPr lang="fr-FR" altLang="fr-FR" dirty="0">
              <a:solidFill>
                <a:srgbClr val="FF0000"/>
              </a:solidFill>
              <a:latin typeface="Verlag Black" pitchFamily="2" charset="0"/>
            </a:endParaRPr>
          </a:p>
        </p:txBody>
      </p:sp>
      <p:graphicFrame>
        <p:nvGraphicFramePr>
          <p:cNvPr id="9" name="Tableau 3">
            <a:extLst>
              <a:ext uri="{FF2B5EF4-FFF2-40B4-BE49-F238E27FC236}">
                <a16:creationId xmlns="" xmlns:a16="http://schemas.microsoft.com/office/drawing/2014/main" id="{9B327E26-D083-D9D3-66E8-CA226168DA56}"/>
              </a:ext>
            </a:extLst>
          </p:cNvPr>
          <p:cNvGraphicFramePr>
            <a:graphicFrameLocks noGrp="1"/>
          </p:cNvGraphicFramePr>
          <p:nvPr>
            <p:extLst/>
          </p:nvPr>
        </p:nvGraphicFramePr>
        <p:xfrm>
          <a:off x="77122" y="1757750"/>
          <a:ext cx="5475462" cy="4090480"/>
        </p:xfrm>
        <a:graphic>
          <a:graphicData uri="http://schemas.openxmlformats.org/drawingml/2006/table">
            <a:tbl>
              <a:tblPr firstRow="1" bandRow="1">
                <a:tableStyleId>{073A0DAA-6AF3-43AB-8588-CEC1D06C72B9}</a:tableStyleId>
              </a:tblPr>
              <a:tblGrid>
                <a:gridCol w="1451873">
                  <a:extLst>
                    <a:ext uri="{9D8B030D-6E8A-4147-A177-3AD203B41FA5}">
                      <a16:colId xmlns="" xmlns:a16="http://schemas.microsoft.com/office/drawing/2014/main" val="3812331113"/>
                    </a:ext>
                  </a:extLst>
                </a:gridCol>
                <a:gridCol w="2198435">
                  <a:extLst>
                    <a:ext uri="{9D8B030D-6E8A-4147-A177-3AD203B41FA5}">
                      <a16:colId xmlns="" xmlns:a16="http://schemas.microsoft.com/office/drawing/2014/main" val="2840353789"/>
                    </a:ext>
                  </a:extLst>
                </a:gridCol>
                <a:gridCol w="1825154">
                  <a:extLst>
                    <a:ext uri="{9D8B030D-6E8A-4147-A177-3AD203B41FA5}">
                      <a16:colId xmlns="" xmlns:a16="http://schemas.microsoft.com/office/drawing/2014/main" val="3108837614"/>
                    </a:ext>
                  </a:extLst>
                </a:gridCol>
              </a:tblGrid>
              <a:tr h="775433">
                <a:tc>
                  <a:txBody>
                    <a:bodyPr/>
                    <a:lstStyle/>
                    <a:p>
                      <a:pPr algn="ctr"/>
                      <a:endParaRPr lang="fr-FR" dirty="0"/>
                    </a:p>
                  </a:txBody>
                  <a:tcPr/>
                </a:tc>
                <a:tc>
                  <a:txBody>
                    <a:bodyPr/>
                    <a:lstStyle/>
                    <a:p>
                      <a:pPr algn="ctr"/>
                      <a:r>
                        <a:rPr lang="fr-FR" sz="1400" dirty="0"/>
                        <a:t>Unités en fonctionnement</a:t>
                      </a:r>
                    </a:p>
                    <a:p>
                      <a:pPr algn="ctr"/>
                      <a:r>
                        <a:rPr lang="fr-FR" sz="1400" dirty="0"/>
                        <a:t>2021</a:t>
                      </a:r>
                    </a:p>
                  </a:txBody>
                  <a:tcPr anchor="ctr"/>
                </a:tc>
                <a:tc>
                  <a:txBody>
                    <a:bodyPr/>
                    <a:lstStyle/>
                    <a:p>
                      <a:pPr algn="ctr"/>
                      <a:r>
                        <a:rPr lang="fr-FR" sz="1400" dirty="0"/>
                        <a:t>Projet Injection </a:t>
                      </a:r>
                    </a:p>
                    <a:p>
                      <a:pPr algn="ctr"/>
                      <a:r>
                        <a:rPr lang="fr-FR" sz="1400" dirty="0"/>
                        <a:t>en </a:t>
                      </a:r>
                      <a:r>
                        <a:rPr lang="fr-FR" sz="1400" dirty="0" smtClean="0"/>
                        <a:t>cours</a:t>
                      </a:r>
                      <a:endParaRPr lang="fr-FR" sz="1400" dirty="0"/>
                    </a:p>
                  </a:txBody>
                  <a:tcPr anchor="ctr"/>
                </a:tc>
                <a:extLst>
                  <a:ext uri="{0D108BD9-81ED-4DB2-BD59-A6C34878D82A}">
                    <a16:rowId xmlns="" xmlns:a16="http://schemas.microsoft.com/office/drawing/2014/main" val="2525413215"/>
                  </a:ext>
                </a:extLst>
              </a:tr>
              <a:tr h="613885">
                <a:tc>
                  <a:txBody>
                    <a:bodyPr/>
                    <a:lstStyle/>
                    <a:p>
                      <a:pPr algn="ctr"/>
                      <a:r>
                        <a:rPr lang="fr-FR" sz="1600" dirty="0"/>
                        <a:t>Nombre d’installations</a:t>
                      </a:r>
                    </a:p>
                  </a:txBody>
                  <a:tcPr anchor="ctr"/>
                </a:tc>
                <a:tc>
                  <a:txBody>
                    <a:bodyPr/>
                    <a:lstStyle/>
                    <a:p>
                      <a:pPr algn="ctr"/>
                      <a:r>
                        <a:rPr lang="fr-FR" sz="1600" dirty="0"/>
                        <a:t>2</a:t>
                      </a:r>
                    </a:p>
                  </a:txBody>
                  <a:tcPr anchor="ctr"/>
                </a:tc>
                <a:tc>
                  <a:txBody>
                    <a:bodyPr/>
                    <a:lstStyle/>
                    <a:p>
                      <a:pPr algn="ctr"/>
                      <a:r>
                        <a:rPr lang="fr-FR" sz="1600" dirty="0"/>
                        <a:t>2</a:t>
                      </a:r>
                    </a:p>
                  </a:txBody>
                  <a:tcPr anchor="ctr"/>
                </a:tc>
                <a:extLst>
                  <a:ext uri="{0D108BD9-81ED-4DB2-BD59-A6C34878D82A}">
                    <a16:rowId xmlns="" xmlns:a16="http://schemas.microsoft.com/office/drawing/2014/main" val="1326135708"/>
                  </a:ext>
                </a:extLst>
              </a:tr>
              <a:tr h="1712415">
                <a:tc>
                  <a:txBody>
                    <a:bodyPr/>
                    <a:lstStyle/>
                    <a:p>
                      <a:pPr algn="ctr"/>
                      <a:r>
                        <a:rPr lang="fr-FR" sz="1600" dirty="0"/>
                        <a:t>Typologie</a:t>
                      </a:r>
                    </a:p>
                  </a:txBody>
                  <a:tcPr anchor="ctr"/>
                </a:tc>
                <a:tc>
                  <a:txBody>
                    <a:bodyPr/>
                    <a:lstStyle/>
                    <a:p>
                      <a:pPr algn="ctr"/>
                      <a:r>
                        <a:rPr lang="fr-FR" sz="1600" u="sng" dirty="0"/>
                        <a:t>FERME :</a:t>
                      </a:r>
                    </a:p>
                    <a:p>
                      <a:pPr marL="0" indent="0" algn="ctr">
                        <a:buFont typeface="Arial" panose="020B0604020202020204" pitchFamily="34" charset="0"/>
                        <a:buNone/>
                      </a:pPr>
                      <a:r>
                        <a:rPr lang="fr-FR" sz="1400" dirty="0" smtClean="0"/>
                        <a:t>* GAEC </a:t>
                      </a:r>
                      <a:r>
                        <a:rPr lang="fr-FR" sz="1400" dirty="0" err="1"/>
                        <a:t>Bonvent</a:t>
                      </a:r>
                      <a:r>
                        <a:rPr lang="fr-FR" sz="1400" dirty="0"/>
                        <a:t> - Rives de l'</a:t>
                      </a:r>
                      <a:r>
                        <a:rPr lang="fr-FR" sz="1400" dirty="0" err="1"/>
                        <a:t>Yon</a:t>
                      </a:r>
                      <a:r>
                        <a:rPr lang="fr-FR" sz="1400" dirty="0"/>
                        <a:t> (cogénération) </a:t>
                      </a:r>
                      <a:r>
                        <a:rPr lang="fr-FR" sz="1400" dirty="0" smtClean="0"/>
                        <a:t>2018</a:t>
                      </a:r>
                    </a:p>
                    <a:p>
                      <a:pPr marL="0" indent="0" algn="ctr">
                        <a:buFont typeface="Arial" panose="020B0604020202020204" pitchFamily="34" charset="0"/>
                        <a:buNone/>
                      </a:pPr>
                      <a:endParaRPr lang="fr-FR" sz="1400" dirty="0"/>
                    </a:p>
                    <a:p>
                      <a:pPr algn="ctr"/>
                      <a:r>
                        <a:rPr lang="fr-FR" sz="1400" dirty="0"/>
                        <a:t>* EARL </a:t>
                      </a:r>
                      <a:r>
                        <a:rPr lang="fr-FR" sz="1400" dirty="0" err="1"/>
                        <a:t>Delger</a:t>
                      </a:r>
                      <a:r>
                        <a:rPr lang="fr-FR" sz="1400" dirty="0"/>
                        <a:t> - Dompierre sur </a:t>
                      </a:r>
                      <a:r>
                        <a:rPr lang="fr-FR" sz="1400" dirty="0" err="1"/>
                        <a:t>Yon</a:t>
                      </a:r>
                      <a:r>
                        <a:rPr lang="fr-FR" sz="1400" dirty="0"/>
                        <a:t> (injection) 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sng" dirty="0"/>
                        <a:t>FERME :</a:t>
                      </a:r>
                    </a:p>
                    <a:p>
                      <a:pPr marL="0" indent="0" algn="ctr">
                        <a:buFont typeface="Arial" panose="020B0604020202020204" pitchFamily="34" charset="0"/>
                        <a:buNone/>
                      </a:pPr>
                      <a:r>
                        <a:rPr lang="fr-FR" sz="1400" dirty="0" smtClean="0"/>
                        <a:t>* GAEC </a:t>
                      </a:r>
                      <a:r>
                        <a:rPr lang="fr-FR" sz="1400" dirty="0"/>
                        <a:t>la </a:t>
                      </a:r>
                      <a:r>
                        <a:rPr lang="fr-FR" sz="1400" dirty="0" err="1"/>
                        <a:t>Gatelinière</a:t>
                      </a:r>
                      <a:r>
                        <a:rPr lang="fr-FR" sz="1400" dirty="0"/>
                        <a:t> </a:t>
                      </a:r>
                      <a:r>
                        <a:rPr lang="fr-FR" sz="1400" dirty="0" smtClean="0"/>
                        <a:t>– </a:t>
                      </a:r>
                      <a:r>
                        <a:rPr lang="fr-FR" sz="1400" dirty="0" err="1" smtClean="0"/>
                        <a:t>Fougeré</a:t>
                      </a:r>
                      <a:endParaRPr lang="fr-FR" sz="1400" dirty="0" smtClean="0"/>
                    </a:p>
                    <a:p>
                      <a:pPr marL="0" indent="0" algn="ctr">
                        <a:buFont typeface="Arial" panose="020B0604020202020204" pitchFamily="34" charset="0"/>
                        <a:buNone/>
                      </a:pPr>
                      <a:endParaRPr lang="fr-FR"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sng" dirty="0"/>
                        <a:t>INDUSTRIEL :</a:t>
                      </a:r>
                    </a:p>
                    <a:p>
                      <a:pPr algn="ctr"/>
                      <a:r>
                        <a:rPr lang="fr-FR" sz="1400" dirty="0" smtClean="0"/>
                        <a:t>* Station </a:t>
                      </a:r>
                      <a:r>
                        <a:rPr lang="fr-FR" sz="1400" dirty="0"/>
                        <a:t>d’épuration – La Roche sur </a:t>
                      </a:r>
                      <a:r>
                        <a:rPr lang="fr-FR" sz="1400" dirty="0" err="1"/>
                        <a:t>Yon</a:t>
                      </a:r>
                      <a:endParaRPr lang="fr-FR" sz="1400" dirty="0"/>
                    </a:p>
                  </a:txBody>
                  <a:tcPr/>
                </a:tc>
                <a:extLst>
                  <a:ext uri="{0D108BD9-81ED-4DB2-BD59-A6C34878D82A}">
                    <a16:rowId xmlns="" xmlns:a16="http://schemas.microsoft.com/office/drawing/2014/main" val="1754971447"/>
                  </a:ext>
                </a:extLst>
              </a:tr>
              <a:tr h="872362">
                <a:tc>
                  <a:txBody>
                    <a:bodyPr/>
                    <a:lstStyle/>
                    <a:p>
                      <a:pPr algn="ctr"/>
                      <a:r>
                        <a:rPr lang="fr-FR" sz="1600" dirty="0"/>
                        <a:t>Production annuelle par injection gaz</a:t>
                      </a:r>
                      <a:endParaRPr lang="fr-FR" sz="1600" b="1" dirty="0"/>
                    </a:p>
                  </a:txBody>
                  <a:tcPr anchor="ctr"/>
                </a:tc>
                <a:tc>
                  <a:txBody>
                    <a:bodyPr/>
                    <a:lstStyle/>
                    <a:p>
                      <a:pPr algn="ctr"/>
                      <a:r>
                        <a:rPr lang="fr-FR" sz="1600" dirty="0" smtClean="0"/>
                        <a:t>7,1 </a:t>
                      </a:r>
                      <a:r>
                        <a:rPr lang="fr-FR" sz="1600" dirty="0"/>
                        <a:t>GWh </a:t>
                      </a:r>
                      <a:endParaRPr lang="fr-FR" sz="1600" dirty="0" smtClean="0"/>
                    </a:p>
                    <a:p>
                      <a:pPr algn="ctr"/>
                      <a:r>
                        <a:rPr lang="fr-FR" sz="1600" dirty="0" smtClean="0"/>
                        <a:t>en </a:t>
                      </a:r>
                      <a:r>
                        <a:rPr lang="fr-FR" sz="1600" dirty="0"/>
                        <a:t>2021</a:t>
                      </a:r>
                      <a:endParaRPr lang="fr-FR" sz="1600" b="1" dirty="0"/>
                    </a:p>
                  </a:txBody>
                  <a:tcPr anchor="ctr"/>
                </a:tc>
                <a:tc>
                  <a:txBody>
                    <a:bodyPr/>
                    <a:lstStyle/>
                    <a:p>
                      <a:pPr algn="ctr"/>
                      <a:r>
                        <a:rPr lang="fr-FR" sz="1600" dirty="0"/>
                        <a:t>15 GWh</a:t>
                      </a:r>
                    </a:p>
                    <a:p>
                      <a:pPr algn="ctr"/>
                      <a:r>
                        <a:rPr lang="fr-FR" sz="1600" dirty="0"/>
                        <a:t>prévisionnels</a:t>
                      </a:r>
                    </a:p>
                    <a:p>
                      <a:pPr algn="ctr"/>
                      <a:r>
                        <a:rPr lang="fr-FR" sz="1600" dirty="0"/>
                        <a:t>supplémentaires</a:t>
                      </a:r>
                      <a:endParaRPr lang="fr-FR" sz="1600" b="1" dirty="0"/>
                    </a:p>
                  </a:txBody>
                  <a:tcPr anchor="ctr"/>
                </a:tc>
                <a:extLst>
                  <a:ext uri="{0D108BD9-81ED-4DB2-BD59-A6C34878D82A}">
                    <a16:rowId xmlns="" xmlns:a16="http://schemas.microsoft.com/office/drawing/2014/main" val="2961365414"/>
                  </a:ext>
                </a:extLst>
              </a:tr>
            </a:tbl>
          </a:graphicData>
        </a:graphic>
      </p:graphicFrame>
      <p:sp>
        <p:nvSpPr>
          <p:cNvPr id="10" name="ZoneTexte 9">
            <a:extLst>
              <a:ext uri="{FF2B5EF4-FFF2-40B4-BE49-F238E27FC236}">
                <a16:creationId xmlns="" xmlns:a16="http://schemas.microsoft.com/office/drawing/2014/main" id="{B4CF916E-0F88-E187-87E0-F374262A174E}"/>
              </a:ext>
            </a:extLst>
          </p:cNvPr>
          <p:cNvSpPr txBox="1"/>
          <p:nvPr/>
        </p:nvSpPr>
        <p:spPr>
          <a:xfrm>
            <a:off x="77122" y="6169950"/>
            <a:ext cx="5579082" cy="261610"/>
          </a:xfrm>
          <a:prstGeom prst="rect">
            <a:avLst/>
          </a:prstGeom>
          <a:noFill/>
        </p:spPr>
        <p:txBody>
          <a:bodyPr wrap="square" rtlCol="0">
            <a:spAutoFit/>
          </a:bodyPr>
          <a:lstStyle/>
          <a:p>
            <a:pPr algn="ctr"/>
            <a:r>
              <a:rPr lang="fr-FR" sz="1100" i="1"/>
              <a:t>Selon l’étude territoriale du potentiel de valorisation des </a:t>
            </a:r>
            <a:r>
              <a:rPr lang="fr-FR" sz="1100" i="1" err="1"/>
              <a:t>EnR&amp;R</a:t>
            </a:r>
            <a:r>
              <a:rPr lang="fr-FR" sz="1100" i="1"/>
              <a:t> de Vendée – septembre 2019</a:t>
            </a:r>
          </a:p>
        </p:txBody>
      </p:sp>
      <p:sp>
        <p:nvSpPr>
          <p:cNvPr id="11" name="ZoneTexte 10">
            <a:extLst>
              <a:ext uri="{FF2B5EF4-FFF2-40B4-BE49-F238E27FC236}">
                <a16:creationId xmlns="" xmlns:a16="http://schemas.microsoft.com/office/drawing/2014/main" id="{D264A957-0EC7-0A05-CE02-6ADA5F986CD3}"/>
              </a:ext>
            </a:extLst>
          </p:cNvPr>
          <p:cNvSpPr txBox="1"/>
          <p:nvPr/>
        </p:nvSpPr>
        <p:spPr>
          <a:xfrm>
            <a:off x="79807" y="5854551"/>
            <a:ext cx="5475462" cy="338554"/>
          </a:xfrm>
          <a:prstGeom prst="rect">
            <a:avLst/>
          </a:prstGeom>
          <a:solidFill>
            <a:schemeClr val="bg2">
              <a:lumMod val="40000"/>
              <a:lumOff val="60000"/>
            </a:schemeClr>
          </a:solidFill>
        </p:spPr>
        <p:txBody>
          <a:bodyPr wrap="square" rtlCol="0">
            <a:spAutoFit/>
          </a:bodyPr>
          <a:lstStyle/>
          <a:p>
            <a:pPr algn="ctr"/>
            <a:r>
              <a:rPr lang="fr-FR" sz="1600" b="1" dirty="0"/>
              <a:t>Potentiel Théorique Production </a:t>
            </a:r>
            <a:r>
              <a:rPr lang="fr-FR" sz="1600" b="1" dirty="0" err="1"/>
              <a:t>Biométhane</a:t>
            </a:r>
            <a:r>
              <a:rPr lang="fr-FR" sz="1600" b="1" dirty="0"/>
              <a:t> : 130 GWh</a:t>
            </a:r>
          </a:p>
        </p:txBody>
      </p:sp>
      <p:sp>
        <p:nvSpPr>
          <p:cNvPr id="12" name="ZoneTexte 11">
            <a:extLst>
              <a:ext uri="{FF2B5EF4-FFF2-40B4-BE49-F238E27FC236}">
                <a16:creationId xmlns="" xmlns:a16="http://schemas.microsoft.com/office/drawing/2014/main" id="{66BE8941-4AE4-B267-265E-446B1B4A391F}"/>
              </a:ext>
            </a:extLst>
          </p:cNvPr>
          <p:cNvSpPr txBox="1"/>
          <p:nvPr/>
        </p:nvSpPr>
        <p:spPr>
          <a:xfrm>
            <a:off x="6059838" y="5086031"/>
            <a:ext cx="2611612" cy="461665"/>
          </a:xfrm>
          <a:prstGeom prst="rect">
            <a:avLst/>
          </a:prstGeom>
          <a:noFill/>
        </p:spPr>
        <p:txBody>
          <a:bodyPr wrap="none" rtlCol="0">
            <a:spAutoFit/>
          </a:bodyPr>
          <a:lstStyle/>
          <a:p>
            <a:pPr algn="ctr"/>
            <a:r>
              <a:rPr lang="fr-FR" sz="1200" i="1" dirty="0"/>
              <a:t>Sur la base d’une production moyenne</a:t>
            </a:r>
            <a:br>
              <a:rPr lang="fr-FR" sz="1200" i="1" dirty="0"/>
            </a:br>
            <a:r>
              <a:rPr lang="fr-FR" sz="1200" i="1" dirty="0"/>
              <a:t>par unité de méthanisation de 15 GWh </a:t>
            </a:r>
          </a:p>
        </p:txBody>
      </p:sp>
      <p:graphicFrame>
        <p:nvGraphicFramePr>
          <p:cNvPr id="3" name="Tableau 2"/>
          <p:cNvGraphicFramePr>
            <a:graphicFrameLocks noGrp="1"/>
          </p:cNvGraphicFramePr>
          <p:nvPr>
            <p:extLst/>
          </p:nvPr>
        </p:nvGraphicFramePr>
        <p:xfrm>
          <a:off x="5656204" y="3385807"/>
          <a:ext cx="3399306" cy="1563001"/>
        </p:xfrm>
        <a:graphic>
          <a:graphicData uri="http://schemas.openxmlformats.org/drawingml/2006/table">
            <a:tbl>
              <a:tblPr firstRow="1" bandRow="1">
                <a:tableStyleId>{073A0DAA-6AF3-43AB-8588-CEC1D06C72B9}</a:tableStyleId>
              </a:tblPr>
              <a:tblGrid>
                <a:gridCol w="1366485"/>
                <a:gridCol w="1029007"/>
                <a:gridCol w="1003814"/>
              </a:tblGrid>
              <a:tr h="404761">
                <a:tc>
                  <a:txBody>
                    <a:bodyPr/>
                    <a:lstStyle/>
                    <a:p>
                      <a:pPr algn="ctr"/>
                      <a:endParaRPr lang="fr-FR" dirty="0"/>
                    </a:p>
                  </a:txBody>
                  <a:tcPr anchor="ctr">
                    <a:solidFill>
                      <a:schemeClr val="accent6">
                        <a:lumMod val="75000"/>
                      </a:schemeClr>
                    </a:solidFill>
                  </a:tcPr>
                </a:tc>
                <a:tc>
                  <a:txBody>
                    <a:bodyPr/>
                    <a:lstStyle/>
                    <a:p>
                      <a:pPr algn="ctr"/>
                      <a:r>
                        <a:rPr lang="fr-FR" dirty="0" smtClean="0"/>
                        <a:t>2030</a:t>
                      </a:r>
                      <a:endParaRPr lang="fr-FR" dirty="0"/>
                    </a:p>
                  </a:txBody>
                  <a:tcPr anchor="ctr">
                    <a:solidFill>
                      <a:schemeClr val="accent6">
                        <a:lumMod val="75000"/>
                      </a:schemeClr>
                    </a:solidFill>
                  </a:tcPr>
                </a:tc>
                <a:tc>
                  <a:txBody>
                    <a:bodyPr/>
                    <a:lstStyle/>
                    <a:p>
                      <a:pPr algn="ctr"/>
                      <a:r>
                        <a:rPr lang="fr-FR" dirty="0" smtClean="0"/>
                        <a:t>2050</a:t>
                      </a:r>
                      <a:endParaRPr lang="fr-FR" dirty="0"/>
                    </a:p>
                  </a:txBody>
                  <a:tcPr anchor="ctr">
                    <a:solidFill>
                      <a:schemeClr val="accent6">
                        <a:lumMod val="75000"/>
                      </a:schemeClr>
                    </a:solidFill>
                  </a:tcPr>
                </a:tc>
              </a:tr>
              <a:tr h="598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Production annuelle globale</a:t>
                      </a:r>
                      <a:endParaRPr lang="fr-FR" sz="1400" b="1" dirty="0" smtClean="0"/>
                    </a:p>
                  </a:txBody>
                  <a:tcPr anchor="ctr">
                    <a:solidFill>
                      <a:schemeClr val="accent6">
                        <a:lumMod val="20000"/>
                        <a:lumOff val="80000"/>
                      </a:schemeClr>
                    </a:solidFill>
                  </a:tcPr>
                </a:tc>
                <a:tc>
                  <a:txBody>
                    <a:bodyPr/>
                    <a:lstStyle/>
                    <a:p>
                      <a:pPr algn="ctr"/>
                      <a:r>
                        <a:rPr lang="fr-FR" sz="1800" dirty="0" smtClean="0"/>
                        <a:t>54 </a:t>
                      </a:r>
                    </a:p>
                    <a:p>
                      <a:pPr algn="ctr"/>
                      <a:r>
                        <a:rPr lang="fr-FR" sz="1800" dirty="0" smtClean="0"/>
                        <a:t>GWh</a:t>
                      </a:r>
                      <a:endParaRPr lang="fr-FR" sz="1800" dirty="0"/>
                    </a:p>
                  </a:txBody>
                  <a:tcPr anchor="ctr">
                    <a:solidFill>
                      <a:schemeClr val="accent6">
                        <a:lumMod val="20000"/>
                        <a:lumOff val="80000"/>
                      </a:schemeClr>
                    </a:solidFill>
                  </a:tcPr>
                </a:tc>
                <a:tc>
                  <a:txBody>
                    <a:bodyPr/>
                    <a:lstStyle/>
                    <a:p>
                      <a:pPr algn="ctr"/>
                      <a:r>
                        <a:rPr lang="fr-FR" sz="1800" dirty="0" smtClean="0"/>
                        <a:t>130 GWh</a:t>
                      </a:r>
                      <a:endParaRPr lang="fr-FR" sz="1800" dirty="0"/>
                    </a:p>
                  </a:txBody>
                  <a:tcPr anchor="ctr">
                    <a:solidFill>
                      <a:schemeClr val="accent6">
                        <a:lumMod val="20000"/>
                        <a:lumOff val="80000"/>
                      </a:schemeClr>
                    </a:solidFill>
                  </a:tcPr>
                </a:tc>
              </a:tr>
              <a:tr h="499021">
                <a:tc>
                  <a:txBody>
                    <a:bodyPr/>
                    <a:lstStyle/>
                    <a:p>
                      <a:pPr algn="ctr"/>
                      <a:r>
                        <a:rPr lang="fr-FR" sz="1400" dirty="0" smtClean="0"/>
                        <a:t>Projets</a:t>
                      </a:r>
                      <a:r>
                        <a:rPr lang="fr-FR" sz="1400" baseline="0" dirty="0" smtClean="0"/>
                        <a:t> supplémentaires</a:t>
                      </a:r>
                      <a:endParaRPr lang="fr-FR" sz="1400" dirty="0"/>
                    </a:p>
                  </a:txBody>
                  <a:tcPr anchor="ctr">
                    <a:solidFill>
                      <a:schemeClr val="accent6">
                        <a:lumMod val="20000"/>
                        <a:lumOff val="80000"/>
                      </a:schemeClr>
                    </a:solidFill>
                  </a:tcPr>
                </a:tc>
                <a:tc>
                  <a:txBody>
                    <a:bodyPr/>
                    <a:lstStyle/>
                    <a:p>
                      <a:pPr algn="ctr"/>
                      <a:r>
                        <a:rPr lang="fr-FR" sz="1800" dirty="0" smtClean="0"/>
                        <a:t>2</a:t>
                      </a:r>
                      <a:endParaRPr lang="fr-FR" sz="1800" dirty="0"/>
                    </a:p>
                  </a:txBody>
                  <a:tcPr anchor="ctr">
                    <a:solidFill>
                      <a:schemeClr val="accent6">
                        <a:lumMod val="20000"/>
                        <a:lumOff val="80000"/>
                      </a:schemeClr>
                    </a:solidFill>
                  </a:tcPr>
                </a:tc>
                <a:tc>
                  <a:txBody>
                    <a:bodyPr/>
                    <a:lstStyle/>
                    <a:p>
                      <a:pPr algn="ctr"/>
                      <a:r>
                        <a:rPr lang="fr-FR" sz="1800" dirty="0" smtClean="0"/>
                        <a:t>7</a:t>
                      </a:r>
                    </a:p>
                  </a:txBody>
                  <a:tcPr anchor="ctr">
                    <a:solidFill>
                      <a:schemeClr val="accent6">
                        <a:lumMod val="20000"/>
                        <a:lumOff val="80000"/>
                      </a:schemeClr>
                    </a:solidFill>
                  </a:tcPr>
                </a:tc>
              </a:tr>
            </a:tbl>
          </a:graphicData>
        </a:graphic>
      </p:graphicFrame>
      <p:pic>
        <p:nvPicPr>
          <p:cNvPr id="14" name="Image 13" descr="Une image contenant conception, illustration&#10;&#10;Description générée automatiquement avec une confiance faible">
            <a:extLst>
              <a:ext uri="{FF2B5EF4-FFF2-40B4-BE49-F238E27FC236}">
                <a16:creationId xmlns="" xmlns:a16="http://schemas.microsoft.com/office/drawing/2014/main" id="{A3FFD70B-9F93-7CDD-38F3-3528F3B5D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874" y="940772"/>
            <a:ext cx="455813" cy="386450"/>
          </a:xfrm>
          <a:prstGeom prst="rect">
            <a:avLst/>
          </a:prstGeom>
        </p:spPr>
      </p:pic>
      <p:pic>
        <p:nvPicPr>
          <p:cNvPr id="17" name="Image 16" descr="Une image contenant conception, illustration&#10;&#10;Description générée automatiquement avec une confiance faible">
            <a:extLst>
              <a:ext uri="{FF2B5EF4-FFF2-40B4-BE49-F238E27FC236}">
                <a16:creationId xmlns="" xmlns:a16="http://schemas.microsoft.com/office/drawing/2014/main" id="{A3FFD70B-9F93-7CDD-38F3-3528F3B5D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63" y="940772"/>
            <a:ext cx="455813" cy="386450"/>
          </a:xfrm>
          <a:prstGeom prst="rect">
            <a:avLst/>
          </a:prstGeom>
        </p:spPr>
      </p:pic>
      <p:sp>
        <p:nvSpPr>
          <p:cNvPr id="13" name="ZoneTexte 12"/>
          <p:cNvSpPr txBox="1"/>
          <p:nvPr/>
        </p:nvSpPr>
        <p:spPr>
          <a:xfrm>
            <a:off x="6230264" y="2974600"/>
            <a:ext cx="2270760" cy="369332"/>
          </a:xfrm>
          <a:prstGeom prst="rect">
            <a:avLst/>
          </a:prstGeom>
          <a:noFill/>
          <a:ln>
            <a:solidFill>
              <a:schemeClr val="tx1"/>
            </a:solidFill>
          </a:ln>
        </p:spPr>
        <p:txBody>
          <a:bodyPr wrap="square" rtlCol="0">
            <a:spAutoFit/>
          </a:bodyPr>
          <a:lstStyle/>
          <a:p>
            <a:pPr algn="ctr"/>
            <a:r>
              <a:rPr lang="fr-FR" sz="1800" b="1" dirty="0" smtClean="0"/>
              <a:t>Objectifs PCAET</a:t>
            </a:r>
            <a:endParaRPr lang="fr-FR" sz="1800" b="1" dirty="0"/>
          </a:p>
        </p:txBody>
      </p:sp>
      <p:grpSp>
        <p:nvGrpSpPr>
          <p:cNvPr id="15" name="Groupe 14"/>
          <p:cNvGrpSpPr/>
          <p:nvPr/>
        </p:nvGrpSpPr>
        <p:grpSpPr>
          <a:xfrm>
            <a:off x="7674687" y="4329914"/>
            <a:ext cx="697425" cy="307777"/>
            <a:chOff x="7741402" y="3864839"/>
            <a:chExt cx="697425" cy="307777"/>
          </a:xfrm>
        </p:grpSpPr>
        <p:sp>
          <p:nvSpPr>
            <p:cNvPr id="16" name="Flèche courbée vers le haut 15"/>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8" name="ZoneTexte 17"/>
            <p:cNvSpPr txBox="1"/>
            <p:nvPr/>
          </p:nvSpPr>
          <p:spPr>
            <a:xfrm>
              <a:off x="7809385" y="3864839"/>
              <a:ext cx="629441" cy="307777"/>
            </a:xfrm>
            <a:prstGeom prst="rect">
              <a:avLst/>
            </a:prstGeom>
            <a:noFill/>
          </p:spPr>
          <p:txBody>
            <a:bodyPr wrap="square" rtlCol="0">
              <a:spAutoFit/>
            </a:bodyPr>
            <a:lstStyle/>
            <a:p>
              <a:r>
                <a:rPr lang="fr-FR" sz="1400" dirty="0" smtClean="0"/>
                <a:t>+ 76</a:t>
              </a:r>
              <a:endParaRPr lang="fr-FR" sz="1400" dirty="0"/>
            </a:p>
          </p:txBody>
        </p:sp>
      </p:grpSp>
      <p:grpSp>
        <p:nvGrpSpPr>
          <p:cNvPr id="19" name="Groupe 18"/>
          <p:cNvGrpSpPr/>
          <p:nvPr/>
        </p:nvGrpSpPr>
        <p:grpSpPr>
          <a:xfrm>
            <a:off x="7674688" y="4812517"/>
            <a:ext cx="747511" cy="338554"/>
            <a:chOff x="7741402" y="3843866"/>
            <a:chExt cx="747511" cy="338554"/>
          </a:xfrm>
        </p:grpSpPr>
        <p:sp>
          <p:nvSpPr>
            <p:cNvPr id="20" name="Flèche courbée vers le haut 19"/>
            <p:cNvSpPr/>
            <p:nvPr/>
          </p:nvSpPr>
          <p:spPr bwMode="auto">
            <a:xfrm>
              <a:off x="7741402" y="3897825"/>
              <a:ext cx="697425" cy="268694"/>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1" name="ZoneTexte 20"/>
            <p:cNvSpPr txBox="1"/>
            <p:nvPr/>
          </p:nvSpPr>
          <p:spPr>
            <a:xfrm>
              <a:off x="7859472" y="3843866"/>
              <a:ext cx="629441" cy="338554"/>
            </a:xfrm>
            <a:prstGeom prst="rect">
              <a:avLst/>
            </a:prstGeom>
            <a:noFill/>
          </p:spPr>
          <p:txBody>
            <a:bodyPr wrap="square" rtlCol="0">
              <a:spAutoFit/>
            </a:bodyPr>
            <a:lstStyle/>
            <a:p>
              <a:r>
                <a:rPr lang="fr-FR" sz="1600" dirty="0" smtClean="0"/>
                <a:t>+ 5</a:t>
              </a:r>
              <a:endParaRPr lang="fr-FR" sz="1600" dirty="0"/>
            </a:p>
          </p:txBody>
        </p:sp>
      </p:grpSp>
    </p:spTree>
    <p:extLst>
      <p:ext uri="{BB962C8B-B14F-4D97-AF65-F5344CB8AC3E}">
        <p14:creationId xmlns:p14="http://schemas.microsoft.com/office/powerpoint/2010/main" val="134535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 xmlns:a16="http://schemas.microsoft.com/office/drawing/2014/main" id="{24309CE4-A4C1-9B14-ABFB-F086426E2EAC}"/>
              </a:ext>
            </a:extLst>
          </p:cNvPr>
          <p:cNvSpPr>
            <a:spLocks noChangeArrowheads="1"/>
          </p:cNvSpPr>
          <p:nvPr/>
        </p:nvSpPr>
        <p:spPr bwMode="auto">
          <a:xfrm>
            <a:off x="0" y="75656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fr-FR" altLang="fr-FR" b="1">
                <a:solidFill>
                  <a:srgbClr val="FF0000"/>
                </a:solidFill>
                <a:latin typeface="Verlag Black" pitchFamily="2" charset="0"/>
              </a:rPr>
              <a:t>Focus sur la méthanisation</a:t>
            </a:r>
            <a:endParaRPr lang="fr-FR" altLang="fr-FR">
              <a:solidFill>
                <a:srgbClr val="FF0000"/>
              </a:solidFill>
              <a:latin typeface="Verlag Black" pitchFamily="2" charset="0"/>
            </a:endParaRPr>
          </a:p>
        </p:txBody>
      </p:sp>
      <p:pic>
        <p:nvPicPr>
          <p:cNvPr id="11" name="Image 10" descr="Une image contenant conception, illustration&#10;&#10;Description générée automatiquement avec une confiance faible">
            <a:extLst>
              <a:ext uri="{FF2B5EF4-FFF2-40B4-BE49-F238E27FC236}">
                <a16:creationId xmlns="" xmlns:a16="http://schemas.microsoft.com/office/drawing/2014/main" id="{A3FFD70B-9F93-7CDD-38F3-3528F3B5D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8951" y="855443"/>
            <a:ext cx="455813" cy="386450"/>
          </a:xfrm>
          <a:prstGeom prst="rect">
            <a:avLst/>
          </a:prstGeom>
        </p:spPr>
      </p:pic>
      <p:pic>
        <p:nvPicPr>
          <p:cNvPr id="12" name="Image 11" descr="Une image contenant conception, illustration&#10;&#10;Description générée automatiquement avec une confiance faible">
            <a:extLst>
              <a:ext uri="{FF2B5EF4-FFF2-40B4-BE49-F238E27FC236}">
                <a16:creationId xmlns="" xmlns:a16="http://schemas.microsoft.com/office/drawing/2014/main" id="{A3FFD70B-9F93-7CDD-38F3-3528F3B5D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40" y="855443"/>
            <a:ext cx="455813" cy="386450"/>
          </a:xfrm>
          <a:prstGeom prst="rect">
            <a:avLst/>
          </a:prstGeom>
        </p:spPr>
      </p:pic>
      <p:grpSp>
        <p:nvGrpSpPr>
          <p:cNvPr id="7" name="Groupe 6"/>
          <p:cNvGrpSpPr/>
          <p:nvPr/>
        </p:nvGrpSpPr>
        <p:grpSpPr>
          <a:xfrm>
            <a:off x="1097868" y="1395012"/>
            <a:ext cx="6948264" cy="5283477"/>
            <a:chOff x="1097868" y="1395012"/>
            <a:chExt cx="6948264" cy="5283477"/>
          </a:xfrm>
        </p:grpSpPr>
        <p:grpSp>
          <p:nvGrpSpPr>
            <p:cNvPr id="4" name="Groupe 3"/>
            <p:cNvGrpSpPr/>
            <p:nvPr/>
          </p:nvGrpSpPr>
          <p:grpSpPr>
            <a:xfrm>
              <a:off x="1097868" y="1395012"/>
              <a:ext cx="6948264" cy="5283477"/>
              <a:chOff x="0" y="1340768"/>
              <a:chExt cx="6948264" cy="5283477"/>
            </a:xfrm>
          </p:grpSpPr>
          <p:pic>
            <p:nvPicPr>
              <p:cNvPr id="15" name="Image 14">
                <a:extLst>
                  <a:ext uri="{FF2B5EF4-FFF2-40B4-BE49-F238E27FC236}">
                    <a16:creationId xmlns="" xmlns:a16="http://schemas.microsoft.com/office/drawing/2014/main" id="{D8C2453A-93DC-AA44-E536-FC64C5B54D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8501" y="1340768"/>
                <a:ext cx="6749763" cy="4773142"/>
              </a:xfrm>
              <a:prstGeom prst="rect">
                <a:avLst/>
              </a:prstGeom>
            </p:spPr>
          </p:pic>
          <p:grpSp>
            <p:nvGrpSpPr>
              <p:cNvPr id="2" name="Groupe 1"/>
              <p:cNvGrpSpPr/>
              <p:nvPr/>
            </p:nvGrpSpPr>
            <p:grpSpPr>
              <a:xfrm>
                <a:off x="0" y="5134521"/>
                <a:ext cx="1520611" cy="1489724"/>
                <a:chOff x="5231344" y="1389835"/>
                <a:chExt cx="1520611" cy="1489724"/>
              </a:xfrm>
            </p:grpSpPr>
            <p:sp>
              <p:nvSpPr>
                <p:cNvPr id="18" name="ZoneTexte 17">
                  <a:extLst>
                    <a:ext uri="{FF2B5EF4-FFF2-40B4-BE49-F238E27FC236}">
                      <a16:creationId xmlns="" xmlns:a16="http://schemas.microsoft.com/office/drawing/2014/main" id="{F00C3032-52A0-B129-0ED9-7EB2A1084CA7}"/>
                    </a:ext>
                  </a:extLst>
                </p:cNvPr>
                <p:cNvSpPr txBox="1"/>
                <p:nvPr/>
              </p:nvSpPr>
              <p:spPr>
                <a:xfrm>
                  <a:off x="5231344" y="1389835"/>
                  <a:ext cx="1492716" cy="120032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fr-FR" sz="1800" b="1" dirty="0"/>
                    <a:t>Un potentiel</a:t>
                  </a:r>
                </a:p>
                <a:p>
                  <a:pPr algn="ctr"/>
                  <a:r>
                    <a:rPr lang="fr-FR" sz="1800" b="1" dirty="0" err="1"/>
                    <a:t>méthanisable</a:t>
                  </a:r>
                  <a:endParaRPr lang="fr-FR" sz="1800" b="1" dirty="0"/>
                </a:p>
                <a:p>
                  <a:pPr algn="ctr"/>
                  <a:r>
                    <a:rPr lang="fr-FR" sz="1800" b="1" dirty="0"/>
                    <a:t>global de</a:t>
                  </a:r>
                </a:p>
                <a:p>
                  <a:pPr algn="ctr"/>
                  <a:r>
                    <a:rPr lang="fr-FR" sz="1800" b="1" u="sng" dirty="0"/>
                    <a:t>130 GWh (*)</a:t>
                  </a:r>
                  <a:endParaRPr lang="fr-FR" sz="1800" dirty="0"/>
                </a:p>
              </p:txBody>
            </p:sp>
            <p:sp>
              <p:nvSpPr>
                <p:cNvPr id="19" name="ZoneTexte 18">
                  <a:extLst>
                    <a:ext uri="{FF2B5EF4-FFF2-40B4-BE49-F238E27FC236}">
                      <a16:creationId xmlns="" xmlns:a16="http://schemas.microsoft.com/office/drawing/2014/main" id="{95CD29E6-A40B-3584-C8DB-01496B17AAE8}"/>
                    </a:ext>
                  </a:extLst>
                </p:cNvPr>
                <p:cNvSpPr txBox="1"/>
                <p:nvPr/>
              </p:nvSpPr>
              <p:spPr>
                <a:xfrm>
                  <a:off x="5764184" y="2602560"/>
                  <a:ext cx="987771" cy="276999"/>
                </a:xfrm>
                <a:prstGeom prst="rect">
                  <a:avLst/>
                </a:prstGeom>
                <a:noFill/>
              </p:spPr>
              <p:txBody>
                <a:bodyPr wrap="none" rtlCol="0">
                  <a:spAutoFit/>
                </a:bodyPr>
                <a:lstStyle/>
                <a:p>
                  <a:r>
                    <a:rPr lang="fr-FR" sz="1200" i="1" dirty="0"/>
                    <a:t>* Hors CIVE</a:t>
                  </a:r>
                </a:p>
              </p:txBody>
            </p:sp>
          </p:grpSp>
        </p:grpSp>
        <p:sp>
          <p:nvSpPr>
            <p:cNvPr id="6" name="ZoneTexte 5"/>
            <p:cNvSpPr txBox="1"/>
            <p:nvPr/>
          </p:nvSpPr>
          <p:spPr>
            <a:xfrm>
              <a:off x="6230319" y="2657959"/>
              <a:ext cx="1348353" cy="705173"/>
            </a:xfrm>
            <a:prstGeom prst="rect">
              <a:avLst/>
            </a:prstGeom>
            <a:solidFill>
              <a:schemeClr val="bg1"/>
            </a:solidFill>
            <a:ln>
              <a:noFill/>
            </a:ln>
          </p:spPr>
          <p:txBody>
            <a:bodyPr wrap="square" rtlCol="0">
              <a:spAutoFit/>
            </a:bodyPr>
            <a:lstStyle/>
            <a:p>
              <a:endParaRPr lang="fr-FR" dirty="0"/>
            </a:p>
          </p:txBody>
        </p:sp>
      </p:grpSp>
    </p:spTree>
    <p:extLst>
      <p:ext uri="{BB962C8B-B14F-4D97-AF65-F5344CB8AC3E}">
        <p14:creationId xmlns:p14="http://schemas.microsoft.com/office/powerpoint/2010/main" val="2004307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diaporama_2012">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5548</TotalTime>
  <Words>1270</Words>
  <Application>Microsoft Office PowerPoint</Application>
  <PresentationFormat>Affichage à l'écran (4:3)</PresentationFormat>
  <Paragraphs>338</Paragraphs>
  <Slides>17</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Times New Roman</vt:lpstr>
      <vt:lpstr>Verlag Black</vt:lpstr>
      <vt:lpstr>Wingdings</vt:lpstr>
      <vt:lpstr>modele_diaporama_2012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 Roche-sur-Yon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(Police Verlag black / Rouge : nouvelle couleur R: 246 – V : 48 et B : 62 )</dc:title>
  <dc:creator>VASLONT</dc:creator>
  <cp:lastModifiedBy>DIAS Antoine</cp:lastModifiedBy>
  <cp:revision>407</cp:revision>
  <cp:lastPrinted>2022-10-27T13:00:21Z</cp:lastPrinted>
  <dcterms:created xsi:type="dcterms:W3CDTF">2019-09-18T13:13:34Z</dcterms:created>
  <dcterms:modified xsi:type="dcterms:W3CDTF">2024-04-12T13:46:02Z</dcterms:modified>
</cp:coreProperties>
</file>